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sldIdLst>
    <p:sldId id="319" r:id="rId6"/>
    <p:sldId id="256" r:id="rId7"/>
    <p:sldId id="271" r:id="rId8"/>
    <p:sldId id="310" r:id="rId9"/>
    <p:sldId id="277" r:id="rId10"/>
    <p:sldId id="311" r:id="rId11"/>
    <p:sldId id="314" r:id="rId12"/>
    <p:sldId id="320" r:id="rId13"/>
    <p:sldId id="322" r:id="rId14"/>
    <p:sldId id="321" r:id="rId15"/>
    <p:sldId id="328" r:id="rId16"/>
    <p:sldId id="329" r:id="rId17"/>
    <p:sldId id="327" r:id="rId18"/>
    <p:sldId id="326" r:id="rId19"/>
    <p:sldId id="323" r:id="rId20"/>
    <p:sldId id="324" r:id="rId21"/>
    <p:sldId id="325" r:id="rId22"/>
    <p:sldId id="330" r:id="rId23"/>
    <p:sldId id="316" r:id="rId24"/>
    <p:sldId id="317" r:id="rId25"/>
    <p:sldId id="318" r:id="rId26"/>
    <p:sldId id="27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ED8DEF"/>
    <a:srgbClr val="CC66FF"/>
    <a:srgbClr val="6EAD5F"/>
    <a:srgbClr val="E12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326"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ink/ink1.xml><?xml version="1.0" encoding="utf-8"?>
<inkml:ink xmlns:inkml="http://www.w3.org/2003/InkML">
  <inkml:definitions/>
</inkml:ink>
</file>

<file path=ppt/ink/ink2.xml><?xml version="1.0" encoding="utf-8"?>
<inkml:ink xmlns:inkml="http://www.w3.org/2003/InkML">
  <inkml:definitions/>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3DFF58-59F9-447D-8754-DA759264FED1}" type="datetimeFigureOut">
              <a:rPr lang="en-GB"/>
              <a:pPr>
                <a:defRPr/>
              </a:pPr>
              <a:t>03/03/2021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1F5FD36-6293-4D67-9EEE-751D05579ABF}" type="slidenum">
              <a:rPr lang="en-GB" altLang="en-US"/>
              <a:pPr/>
              <a:t>‹#›</a:t>
            </a:fld>
            <a:endParaRPr lang="en-GB" altLang="en-US" dirty="0"/>
          </a:p>
        </p:txBody>
      </p:sp>
    </p:spTree>
    <p:extLst>
      <p:ext uri="{BB962C8B-B14F-4D97-AF65-F5344CB8AC3E}">
        <p14:creationId xmlns:p14="http://schemas.microsoft.com/office/powerpoint/2010/main" val="2055546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a:t>
            </a:fld>
            <a:endParaRPr lang="en-GB" altLang="en-US" dirty="0"/>
          </a:p>
        </p:txBody>
      </p:sp>
    </p:spTree>
    <p:extLst>
      <p:ext uri="{BB962C8B-B14F-4D97-AF65-F5344CB8AC3E}">
        <p14:creationId xmlns:p14="http://schemas.microsoft.com/office/powerpoint/2010/main" val="182903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10</a:t>
            </a:fld>
            <a:endParaRPr lang="en-GB" altLang="en-US" dirty="0"/>
          </a:p>
        </p:txBody>
      </p:sp>
    </p:spTree>
    <p:extLst>
      <p:ext uri="{BB962C8B-B14F-4D97-AF65-F5344CB8AC3E}">
        <p14:creationId xmlns:p14="http://schemas.microsoft.com/office/powerpoint/2010/main" val="239459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11</a:t>
            </a:fld>
            <a:endParaRPr lang="en-GB" altLang="en-US" dirty="0"/>
          </a:p>
        </p:txBody>
      </p:sp>
    </p:spTree>
    <p:extLst>
      <p:ext uri="{BB962C8B-B14F-4D97-AF65-F5344CB8AC3E}">
        <p14:creationId xmlns:p14="http://schemas.microsoft.com/office/powerpoint/2010/main" val="224844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12</a:t>
            </a:fld>
            <a:endParaRPr lang="en-GB" altLang="en-US" dirty="0"/>
          </a:p>
        </p:txBody>
      </p:sp>
    </p:spTree>
    <p:extLst>
      <p:ext uri="{BB962C8B-B14F-4D97-AF65-F5344CB8AC3E}">
        <p14:creationId xmlns:p14="http://schemas.microsoft.com/office/powerpoint/2010/main" val="3380108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13</a:t>
            </a:fld>
            <a:endParaRPr lang="en-GB" altLang="en-US" dirty="0"/>
          </a:p>
        </p:txBody>
      </p:sp>
    </p:spTree>
    <p:extLst>
      <p:ext uri="{BB962C8B-B14F-4D97-AF65-F5344CB8AC3E}">
        <p14:creationId xmlns:p14="http://schemas.microsoft.com/office/powerpoint/2010/main" val="87420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14</a:t>
            </a:fld>
            <a:endParaRPr lang="en-GB" altLang="en-US" dirty="0"/>
          </a:p>
        </p:txBody>
      </p:sp>
    </p:spTree>
    <p:extLst>
      <p:ext uri="{BB962C8B-B14F-4D97-AF65-F5344CB8AC3E}">
        <p14:creationId xmlns:p14="http://schemas.microsoft.com/office/powerpoint/2010/main" val="444756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15</a:t>
            </a:fld>
            <a:endParaRPr lang="en-GB" altLang="en-US" dirty="0"/>
          </a:p>
        </p:txBody>
      </p:sp>
    </p:spTree>
    <p:extLst>
      <p:ext uri="{BB962C8B-B14F-4D97-AF65-F5344CB8AC3E}">
        <p14:creationId xmlns:p14="http://schemas.microsoft.com/office/powerpoint/2010/main" val="35544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16</a:t>
            </a:fld>
            <a:endParaRPr lang="en-GB" altLang="en-US" dirty="0"/>
          </a:p>
        </p:txBody>
      </p:sp>
    </p:spTree>
    <p:extLst>
      <p:ext uri="{BB962C8B-B14F-4D97-AF65-F5344CB8AC3E}">
        <p14:creationId xmlns:p14="http://schemas.microsoft.com/office/powerpoint/2010/main" val="288073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17</a:t>
            </a:fld>
            <a:endParaRPr lang="en-GB" altLang="en-US" dirty="0"/>
          </a:p>
        </p:txBody>
      </p:sp>
    </p:spTree>
    <p:extLst>
      <p:ext uri="{BB962C8B-B14F-4D97-AF65-F5344CB8AC3E}">
        <p14:creationId xmlns:p14="http://schemas.microsoft.com/office/powerpoint/2010/main" val="2352654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18</a:t>
            </a:fld>
            <a:endParaRPr lang="en-GB" altLang="en-US" dirty="0"/>
          </a:p>
        </p:txBody>
      </p:sp>
    </p:spTree>
    <p:extLst>
      <p:ext uri="{BB962C8B-B14F-4D97-AF65-F5344CB8AC3E}">
        <p14:creationId xmlns:p14="http://schemas.microsoft.com/office/powerpoint/2010/main" val="451318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45k family court contacts = about 20k clients = about 15% of Family Court LIPS</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19</a:t>
            </a:fld>
            <a:endParaRPr lang="en-GB" altLang="en-US" dirty="0"/>
          </a:p>
        </p:txBody>
      </p:sp>
    </p:spTree>
    <p:extLst>
      <p:ext uri="{BB962C8B-B14F-4D97-AF65-F5344CB8AC3E}">
        <p14:creationId xmlns:p14="http://schemas.microsoft.com/office/powerpoint/2010/main" val="31444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2</a:t>
            </a:fld>
            <a:endParaRPr lang="en-GB" altLang="en-US" dirty="0"/>
          </a:p>
        </p:txBody>
      </p:sp>
    </p:spTree>
    <p:extLst>
      <p:ext uri="{BB962C8B-B14F-4D97-AF65-F5344CB8AC3E}">
        <p14:creationId xmlns:p14="http://schemas.microsoft.com/office/powerpoint/2010/main" val="4095657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20</a:t>
            </a:fld>
            <a:endParaRPr lang="en-GB" altLang="en-US" dirty="0"/>
          </a:p>
        </p:txBody>
      </p:sp>
    </p:spTree>
    <p:extLst>
      <p:ext uri="{BB962C8B-B14F-4D97-AF65-F5344CB8AC3E}">
        <p14:creationId xmlns:p14="http://schemas.microsoft.com/office/powerpoint/2010/main" val="3081991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21</a:t>
            </a:fld>
            <a:endParaRPr lang="en-GB" altLang="en-US" dirty="0"/>
          </a:p>
        </p:txBody>
      </p:sp>
    </p:spTree>
    <p:extLst>
      <p:ext uri="{BB962C8B-B14F-4D97-AF65-F5344CB8AC3E}">
        <p14:creationId xmlns:p14="http://schemas.microsoft.com/office/powerpoint/2010/main" val="305178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3</a:t>
            </a:fld>
            <a:endParaRPr lang="en-GB" altLang="en-US" dirty="0"/>
          </a:p>
        </p:txBody>
      </p:sp>
    </p:spTree>
    <p:extLst>
      <p:ext uri="{BB962C8B-B14F-4D97-AF65-F5344CB8AC3E}">
        <p14:creationId xmlns:p14="http://schemas.microsoft.com/office/powerpoint/2010/main" val="176304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volunteers are from all walks of life and range in age from 20 to 70</a:t>
            </a:r>
          </a:p>
          <a:p>
            <a:r>
              <a:rPr lang="en-US" dirty="0"/>
              <a:t>Many are law students – who often get their first taste of working with clients and experiencing the courts with STC</a:t>
            </a:r>
          </a:p>
          <a:p>
            <a:r>
              <a:rPr lang="en-US" dirty="0"/>
              <a:t>They are diverse in many ways, by background, profession, gender and ethnicity and bring experience ranging from social work, the law, accountancy, business and many others</a:t>
            </a:r>
          </a:p>
          <a:p>
            <a:r>
              <a:rPr lang="en-US" dirty="0"/>
              <a:t>They give up several days each month to work either in person or by phone with our clients</a:t>
            </a:r>
          </a:p>
          <a:p>
            <a:r>
              <a:rPr lang="en-US" dirty="0"/>
              <a:t>We are NOT Mckenzie Friends with whom we are sometimes confused. We do NOT give legal advice but we DO REFER to lawyers when we can</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4</a:t>
            </a:fld>
            <a:endParaRPr lang="en-GB" altLang="en-US" dirty="0"/>
          </a:p>
        </p:txBody>
      </p:sp>
    </p:spTree>
    <p:extLst>
      <p:ext uri="{BB962C8B-B14F-4D97-AF65-F5344CB8AC3E}">
        <p14:creationId xmlns:p14="http://schemas.microsoft.com/office/powerpoint/2010/main" val="331125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5</a:t>
            </a:fld>
            <a:endParaRPr lang="en-GB" altLang="en-US" dirty="0"/>
          </a:p>
        </p:txBody>
      </p:sp>
    </p:spTree>
    <p:extLst>
      <p:ext uri="{BB962C8B-B14F-4D97-AF65-F5344CB8AC3E}">
        <p14:creationId xmlns:p14="http://schemas.microsoft.com/office/powerpoint/2010/main" val="320758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Court system overwhelmed</a:t>
            </a:r>
          </a:p>
          <a:p>
            <a:r>
              <a:rPr lang="en-US" dirty="0"/>
              <a:t>Huge backlog of cases</a:t>
            </a:r>
          </a:p>
          <a:p>
            <a:r>
              <a:rPr lang="en-US" dirty="0"/>
              <a:t>Particularly vulnerable clients</a:t>
            </a:r>
          </a:p>
          <a:p>
            <a:r>
              <a:rPr lang="en-US" dirty="0"/>
              <a:t>Growing proportion of LIPs</a:t>
            </a:r>
          </a:p>
          <a:p>
            <a:r>
              <a:rPr lang="en-US" dirty="0"/>
              <a:t>We estimate over one million cases per year in Britain have at least one LIP</a:t>
            </a:r>
          </a:p>
          <a:p>
            <a:r>
              <a:rPr lang="en-US" dirty="0"/>
              <a:t>Consequence: increasing dysfunction in courts; growing inequality of chance of justice for the LIP</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6</a:t>
            </a:fld>
            <a:endParaRPr lang="en-GB" altLang="en-US" dirty="0"/>
          </a:p>
        </p:txBody>
      </p:sp>
    </p:spTree>
    <p:extLst>
      <p:ext uri="{BB962C8B-B14F-4D97-AF65-F5344CB8AC3E}">
        <p14:creationId xmlns:p14="http://schemas.microsoft.com/office/powerpoint/2010/main" val="13906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Support</a:t>
            </a:r>
            <a:r>
              <a:rPr lang="en-GB" sz="1400" baseline="0" dirty="0"/>
              <a:t> Through Court does not provide legal advice.  That is an area for specialists such as yourselves.  But we can help LiPs with the other 3 and some help is considerably better than none.</a:t>
            </a:r>
            <a:endParaRPr lang="en-GB" sz="1400" dirty="0"/>
          </a:p>
          <a:p>
            <a:r>
              <a:rPr lang="en-GB" sz="1400" dirty="0"/>
              <a:t>Lets look at them in turn</a:t>
            </a:r>
          </a:p>
        </p:txBody>
      </p:sp>
      <p:sp>
        <p:nvSpPr>
          <p:cNvPr id="4" name="Slide Number Placeholder 3"/>
          <p:cNvSpPr>
            <a:spLocks noGrp="1"/>
          </p:cNvSpPr>
          <p:nvPr>
            <p:ph type="sldNum" sz="quarter" idx="10"/>
          </p:nvPr>
        </p:nvSpPr>
        <p:spPr/>
        <p:txBody>
          <a:bodyPr/>
          <a:lstStyle/>
          <a:p>
            <a:fld id="{F02D1393-2AFF-4768-A76A-FCB092CBBDA9}" type="slidenum">
              <a:rPr lang="en-GB" smtClean="0"/>
              <a:t>7</a:t>
            </a:fld>
            <a:endParaRPr lang="en-GB" dirty="0"/>
          </a:p>
        </p:txBody>
      </p:sp>
    </p:spTree>
    <p:extLst>
      <p:ext uri="{BB962C8B-B14F-4D97-AF65-F5344CB8AC3E}">
        <p14:creationId xmlns:p14="http://schemas.microsoft.com/office/powerpoint/2010/main" val="305756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8</a:t>
            </a:fld>
            <a:endParaRPr lang="en-GB" altLang="en-US" dirty="0"/>
          </a:p>
        </p:txBody>
      </p:sp>
    </p:spTree>
    <p:extLst>
      <p:ext uri="{BB962C8B-B14F-4D97-AF65-F5344CB8AC3E}">
        <p14:creationId xmlns:p14="http://schemas.microsoft.com/office/powerpoint/2010/main" val="221868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ASK HERE ABOUT AUDIENCE EXPERIENCE? Question 2. How many of you ever in court with a Support Through Court Volunteer  helping an opposing LIP?)</a:t>
            </a:r>
          </a:p>
          <a:p>
            <a:r>
              <a:rPr lang="en-US" dirty="0"/>
              <a:t>(STEPHEN: try to comment on response)</a:t>
            </a:r>
          </a:p>
        </p:txBody>
      </p:sp>
      <p:sp>
        <p:nvSpPr>
          <p:cNvPr id="4" name="Slide Number Placeholder 3"/>
          <p:cNvSpPr>
            <a:spLocks noGrp="1"/>
          </p:cNvSpPr>
          <p:nvPr>
            <p:ph type="sldNum" sz="quarter" idx="5"/>
          </p:nvPr>
        </p:nvSpPr>
        <p:spPr/>
        <p:txBody>
          <a:bodyPr/>
          <a:lstStyle/>
          <a:p>
            <a:fld id="{21F5FD36-6293-4D67-9EEE-751D05579ABF}" type="slidenum">
              <a:rPr lang="en-GB" altLang="en-US" smtClean="0"/>
              <a:pPr/>
              <a:t>9</a:t>
            </a:fld>
            <a:endParaRPr lang="en-GB" altLang="en-US" dirty="0"/>
          </a:p>
        </p:txBody>
      </p:sp>
    </p:spTree>
    <p:extLst>
      <p:ext uri="{BB962C8B-B14F-4D97-AF65-F5344CB8AC3E}">
        <p14:creationId xmlns:p14="http://schemas.microsoft.com/office/powerpoint/2010/main" val="199042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3DE009E-2D79-444F-86A5-DABAE88E9AFD}" type="datetime1">
              <a:rPr lang="en-GB"/>
              <a:pPr>
                <a:defRPr/>
              </a:pPr>
              <a:t>03/03/2021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F9D5E0B2-D3DA-4AA6-933E-F67CDF7B8F2E}" type="slidenum">
              <a:rPr lang="en-GB" altLang="en-US"/>
              <a:pPr/>
              <a:t>‹#›</a:t>
            </a:fld>
            <a:endParaRPr lang="en-GB" altLang="en-US" dirty="0"/>
          </a:p>
        </p:txBody>
      </p:sp>
    </p:spTree>
    <p:extLst>
      <p:ext uri="{BB962C8B-B14F-4D97-AF65-F5344CB8AC3E}">
        <p14:creationId xmlns:p14="http://schemas.microsoft.com/office/powerpoint/2010/main" val="388887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9CE9177-AD9B-4501-98F4-FA70CA3BE1FE}" type="datetime1">
              <a:rPr lang="en-GB"/>
              <a:pPr>
                <a:defRPr/>
              </a:pPr>
              <a:t>03/03/2021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4703AD70-F37F-47B3-91E8-F50AA273B641}" type="slidenum">
              <a:rPr lang="en-GB" altLang="en-US"/>
              <a:pPr/>
              <a:t>‹#›</a:t>
            </a:fld>
            <a:endParaRPr lang="en-GB" altLang="en-US" dirty="0"/>
          </a:p>
        </p:txBody>
      </p:sp>
    </p:spTree>
    <p:extLst>
      <p:ext uri="{BB962C8B-B14F-4D97-AF65-F5344CB8AC3E}">
        <p14:creationId xmlns:p14="http://schemas.microsoft.com/office/powerpoint/2010/main" val="239544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3264211-D43E-4B09-B4EF-5C984E3697EB}" type="datetime1">
              <a:rPr lang="en-GB"/>
              <a:pPr>
                <a:defRPr/>
              </a:pPr>
              <a:t>03/03/2021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B4B4EC54-B820-4393-8917-32BE8E6BF53D}" type="slidenum">
              <a:rPr lang="en-GB" altLang="en-US"/>
              <a:pPr/>
              <a:t>‹#›</a:t>
            </a:fld>
            <a:endParaRPr lang="en-GB" altLang="en-US" dirty="0"/>
          </a:p>
        </p:txBody>
      </p:sp>
    </p:spTree>
    <p:extLst>
      <p:ext uri="{BB962C8B-B14F-4D97-AF65-F5344CB8AC3E}">
        <p14:creationId xmlns:p14="http://schemas.microsoft.com/office/powerpoint/2010/main" val="355600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F63EC82-E31A-464B-9FE3-CD0E3B6D3B32}" type="datetime1">
              <a:rPr lang="en-GB"/>
              <a:pPr>
                <a:defRPr/>
              </a:pPr>
              <a:t>03/03/2021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C2909B24-A9F5-4C20-8D22-B5076BE94387}" type="slidenum">
              <a:rPr lang="en-GB" altLang="en-US"/>
              <a:pPr/>
              <a:t>‹#›</a:t>
            </a:fld>
            <a:endParaRPr lang="en-GB" altLang="en-US" dirty="0"/>
          </a:p>
        </p:txBody>
      </p:sp>
    </p:spTree>
    <p:extLst>
      <p:ext uri="{BB962C8B-B14F-4D97-AF65-F5344CB8AC3E}">
        <p14:creationId xmlns:p14="http://schemas.microsoft.com/office/powerpoint/2010/main" val="18959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665968D-3149-4DFD-AB60-F29B9EE27E67}" type="datetime1">
              <a:rPr lang="en-GB"/>
              <a:pPr>
                <a:defRPr/>
              </a:pPr>
              <a:t>03/03/2021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fld id="{7FC0C012-76F2-4127-8A24-DC4E5F0D1B90}" type="slidenum">
              <a:rPr lang="en-GB" altLang="en-US"/>
              <a:pPr/>
              <a:t>‹#›</a:t>
            </a:fld>
            <a:endParaRPr lang="en-GB" altLang="en-US" dirty="0"/>
          </a:p>
        </p:txBody>
      </p:sp>
    </p:spTree>
    <p:extLst>
      <p:ext uri="{BB962C8B-B14F-4D97-AF65-F5344CB8AC3E}">
        <p14:creationId xmlns:p14="http://schemas.microsoft.com/office/powerpoint/2010/main" val="21162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91407068-213A-42D5-A3BA-94219BB75D0D}" type="datetime1">
              <a:rPr lang="en-GB"/>
              <a:pPr>
                <a:defRPr/>
              </a:pPr>
              <a:t>03/03/2021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331E5AAE-1074-4E92-87F6-CF50B9D018C2}" type="slidenum">
              <a:rPr lang="en-GB" altLang="en-US"/>
              <a:pPr/>
              <a:t>‹#›</a:t>
            </a:fld>
            <a:endParaRPr lang="en-GB" altLang="en-US" dirty="0"/>
          </a:p>
        </p:txBody>
      </p:sp>
    </p:spTree>
    <p:extLst>
      <p:ext uri="{BB962C8B-B14F-4D97-AF65-F5344CB8AC3E}">
        <p14:creationId xmlns:p14="http://schemas.microsoft.com/office/powerpoint/2010/main" val="215531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7076C81-918F-4C1C-916B-E16C5D651A11}" type="datetime1">
              <a:rPr lang="en-GB"/>
              <a:pPr>
                <a:defRPr/>
              </a:pPr>
              <a:t>03/03/2021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fld id="{883C7516-B784-4EAD-BDC8-6D8F6D47C009}" type="slidenum">
              <a:rPr lang="en-GB" altLang="en-US"/>
              <a:pPr/>
              <a:t>‹#›</a:t>
            </a:fld>
            <a:endParaRPr lang="en-GB" altLang="en-US" dirty="0"/>
          </a:p>
        </p:txBody>
      </p:sp>
    </p:spTree>
    <p:extLst>
      <p:ext uri="{BB962C8B-B14F-4D97-AF65-F5344CB8AC3E}">
        <p14:creationId xmlns:p14="http://schemas.microsoft.com/office/powerpoint/2010/main" val="376310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8F69F21-2501-4102-BC04-56A591103A33}" type="datetime1">
              <a:rPr lang="en-GB"/>
              <a:pPr>
                <a:defRPr/>
              </a:pPr>
              <a:t>03/03/2021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fld id="{E81B8C72-A74E-4D1A-99E0-2AFC93A08869}" type="slidenum">
              <a:rPr lang="en-GB" altLang="en-US"/>
              <a:pPr/>
              <a:t>‹#›</a:t>
            </a:fld>
            <a:endParaRPr lang="en-GB" altLang="en-US" dirty="0"/>
          </a:p>
        </p:txBody>
      </p:sp>
    </p:spTree>
    <p:extLst>
      <p:ext uri="{BB962C8B-B14F-4D97-AF65-F5344CB8AC3E}">
        <p14:creationId xmlns:p14="http://schemas.microsoft.com/office/powerpoint/2010/main" val="36429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4A191A-1559-4B18-8B10-6E1AA3E4D8AF}" type="datetime1">
              <a:rPr lang="en-GB"/>
              <a:pPr>
                <a:defRPr/>
              </a:pPr>
              <a:t>03/03/2021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fld id="{4007F325-0355-4BA9-A2CC-36796DEFB599}" type="slidenum">
              <a:rPr lang="en-GB" altLang="en-US"/>
              <a:pPr/>
              <a:t>‹#›</a:t>
            </a:fld>
            <a:endParaRPr lang="en-GB" altLang="en-US" dirty="0"/>
          </a:p>
        </p:txBody>
      </p:sp>
    </p:spTree>
    <p:extLst>
      <p:ext uri="{BB962C8B-B14F-4D97-AF65-F5344CB8AC3E}">
        <p14:creationId xmlns:p14="http://schemas.microsoft.com/office/powerpoint/2010/main" val="388414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665E97-47E8-426A-B789-BA7BCBCBA619}" type="datetime1">
              <a:rPr lang="en-GB"/>
              <a:pPr>
                <a:defRPr/>
              </a:pPr>
              <a:t>03/03/2021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EE94D43B-D3CF-43E9-BC5D-696D27524999}" type="slidenum">
              <a:rPr lang="en-GB" altLang="en-US"/>
              <a:pPr/>
              <a:t>‹#›</a:t>
            </a:fld>
            <a:endParaRPr lang="en-GB" altLang="en-US" dirty="0"/>
          </a:p>
        </p:txBody>
      </p:sp>
    </p:spTree>
    <p:extLst>
      <p:ext uri="{BB962C8B-B14F-4D97-AF65-F5344CB8AC3E}">
        <p14:creationId xmlns:p14="http://schemas.microsoft.com/office/powerpoint/2010/main" val="327914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380409-893A-4020-85D1-5E1EE11F5E94}" type="datetime1">
              <a:rPr lang="en-GB"/>
              <a:pPr>
                <a:defRPr/>
              </a:pPr>
              <a:t>03/03/2021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fld id="{6D7CD4EF-CF3C-454D-85B7-7421DEA92FE8}" type="slidenum">
              <a:rPr lang="en-GB" altLang="en-US"/>
              <a:pPr/>
              <a:t>‹#›</a:t>
            </a:fld>
            <a:endParaRPr lang="en-GB" altLang="en-US" dirty="0"/>
          </a:p>
        </p:txBody>
      </p:sp>
    </p:spTree>
    <p:extLst>
      <p:ext uri="{BB962C8B-B14F-4D97-AF65-F5344CB8AC3E}">
        <p14:creationId xmlns:p14="http://schemas.microsoft.com/office/powerpoint/2010/main" val="412909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8588D14-113D-42A6-AA71-9101978577D7}" type="datetime1">
              <a:rPr lang="en-GB"/>
              <a:pPr>
                <a:defRPr/>
              </a:pPr>
              <a:t>03/03/2021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96952268-690C-4FAD-8CE1-87F99CACD093}" type="slidenum">
              <a:rPr lang="en-GB" altLang="en-US"/>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rcjadvice.org.uk/famil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rcjadvice.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rcjadvice.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6.png"/><Relationship Id="rId7"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54133" y="1575783"/>
            <a:ext cx="2935843" cy="1390662"/>
          </a:xfrm>
          <a:prstGeom prst="rect">
            <a:avLst/>
          </a:prstGeom>
        </p:spPr>
      </p:pic>
      <p:sp>
        <p:nvSpPr>
          <p:cNvPr id="75" name="Rectangle 74">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
            <a:ext cx="565327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itle 1"/>
          <p:cNvSpPr>
            <a:spLocks noGrp="1"/>
          </p:cNvSpPr>
          <p:nvPr>
            <p:ph type="title"/>
          </p:nvPr>
        </p:nvSpPr>
        <p:spPr>
          <a:xfrm>
            <a:off x="3892214" y="365125"/>
            <a:ext cx="4713469" cy="1984785"/>
          </a:xfrm>
        </p:spPr>
        <p:txBody>
          <a:bodyPr anchor="b">
            <a:normAutofit/>
          </a:bodyPr>
          <a:lstStyle/>
          <a:p>
            <a:pPr eaLnBrk="1" hangingPunct="1"/>
            <a:r>
              <a:rPr lang="en-GB" altLang="en-US" sz="3500" b="1" dirty="0" smtClean="0">
                <a:solidFill>
                  <a:srgbClr val="FFFFFF"/>
                </a:solidFill>
              </a:rPr>
              <a:t>Support through Court/RCJ Advice</a:t>
            </a:r>
            <a:endParaRPr lang="en-GB" altLang="en-US" sz="3500" b="1" dirty="0">
              <a:solidFill>
                <a:srgbClr val="FFFFFF"/>
              </a:solidFill>
            </a:endParaRPr>
          </a:p>
        </p:txBody>
      </p:sp>
      <p:sp>
        <p:nvSpPr>
          <p:cNvPr id="3075" name="Content Placeholder 2"/>
          <p:cNvSpPr>
            <a:spLocks noGrp="1"/>
          </p:cNvSpPr>
          <p:nvPr>
            <p:ph idx="1"/>
          </p:nvPr>
        </p:nvSpPr>
        <p:spPr>
          <a:xfrm>
            <a:off x="3892214" y="2561303"/>
            <a:ext cx="4713469" cy="3210232"/>
          </a:xfrm>
        </p:spPr>
        <p:txBody>
          <a:bodyPr anchor="t">
            <a:normAutofit/>
          </a:bodyPr>
          <a:lstStyle/>
          <a:p>
            <a:pPr marL="0" indent="0" eaLnBrk="1" hangingPunct="1">
              <a:lnSpc>
                <a:spcPct val="90000"/>
              </a:lnSpc>
              <a:buNone/>
            </a:pPr>
            <a:endParaRPr lang="en-GB" altLang="en-US" sz="1700" dirty="0">
              <a:solidFill>
                <a:srgbClr val="FFFFFF"/>
              </a:solidFill>
            </a:endParaRPr>
          </a:p>
          <a:p>
            <a:pPr marL="0" indent="0" algn="ctr" eaLnBrk="1" hangingPunct="1">
              <a:lnSpc>
                <a:spcPct val="90000"/>
              </a:lnSpc>
              <a:buNone/>
            </a:pPr>
            <a:r>
              <a:rPr lang="en-GB" altLang="en-US" sz="3500" dirty="0">
                <a:solidFill>
                  <a:srgbClr val="FFFFFF"/>
                </a:solidFill>
                <a:latin typeface="+mj-lt"/>
              </a:rPr>
              <a:t>Safe Spaces Project</a:t>
            </a:r>
          </a:p>
        </p:txBody>
      </p:sp>
      <p:sp>
        <p:nvSpPr>
          <p:cNvPr id="5" name="Footer Placeholder 6"/>
          <p:cNvSpPr>
            <a:spLocks noGrp="1"/>
          </p:cNvSpPr>
          <p:nvPr>
            <p:ph type="ftr" sz="quarter" idx="11"/>
          </p:nvPr>
        </p:nvSpPr>
        <p:spPr>
          <a:xfrm>
            <a:off x="3892214" y="6356350"/>
            <a:ext cx="4108784" cy="365125"/>
          </a:xfrm>
        </p:spPr>
        <p:txBody>
          <a:bodyPr>
            <a:normAutofit/>
          </a:bodyPr>
          <a:lstStyle/>
          <a:p>
            <a:pPr algn="l">
              <a:defRPr/>
            </a:pPr>
            <a:endParaRPr lang="en-GB" dirty="0">
              <a:solidFill>
                <a:srgbClr val="FFFFFF"/>
              </a:solidFill>
            </a:endParaRPr>
          </a:p>
        </p:txBody>
      </p:sp>
      <p:sp>
        <p:nvSpPr>
          <p:cNvPr id="3076"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57CA8ABC-F019-43E6-B345-B9897FBDD0EE}" type="slidenum">
              <a:rPr lang="en-GB" altLang="en-US" sz="1800">
                <a:solidFill>
                  <a:srgbClr val="FFFFFF"/>
                </a:solidFill>
              </a:rPr>
              <a:pPr>
                <a:lnSpc>
                  <a:spcPct val="90000"/>
                </a:lnSpc>
                <a:spcBef>
                  <a:spcPct val="0"/>
                </a:spcBef>
                <a:spcAft>
                  <a:spcPts val="600"/>
                </a:spcAft>
                <a:buFontTx/>
                <a:buNone/>
              </a:pPr>
              <a:t>1</a:t>
            </a:fld>
            <a:endParaRPr lang="en-GB" altLang="en-US" sz="1800" dirty="0">
              <a:solidFill>
                <a:srgbClr val="FFFFFF"/>
              </a:solidFill>
            </a:endParaRPr>
          </a:p>
        </p:txBody>
      </p:sp>
      <p:pic>
        <p:nvPicPr>
          <p:cNvPr id="4" name="Picture 3">
            <a:extLst>
              <a:ext uri="{FF2B5EF4-FFF2-40B4-BE49-F238E27FC236}">
                <a16:creationId xmlns="" xmlns:a16="http://schemas.microsoft.com/office/drawing/2014/main" id="{0C6DE4CD-3461-439C-BA4F-51963A233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389" y="3401665"/>
            <a:ext cx="3151333" cy="1140563"/>
          </a:xfrm>
          <a:prstGeom prst="rect">
            <a:avLst/>
          </a:prstGeom>
        </p:spPr>
      </p:pic>
    </p:spTree>
    <p:extLst>
      <p:ext uri="{BB962C8B-B14F-4D97-AF65-F5344CB8AC3E}">
        <p14:creationId xmlns:p14="http://schemas.microsoft.com/office/powerpoint/2010/main" val="881812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10</a:t>
            </a:fld>
            <a:endParaRPr lang="en-GB" altLang="en-US" sz="1800" dirty="0">
              <a:solidFill>
                <a:srgbClr val="FFFFFF"/>
              </a:solidFill>
            </a:endParaRPr>
          </a:p>
        </p:txBody>
      </p:sp>
      <p:sp>
        <p:nvSpPr>
          <p:cNvPr id="9" name="Rectangle 8">
            <a:extLst>
              <a:ext uri="{FF2B5EF4-FFF2-40B4-BE49-F238E27FC236}">
                <a16:creationId xmlns="" xmlns:a16="http://schemas.microsoft.com/office/drawing/2014/main" id="{0C13FD05-56AA-4B9A-BBAF-F52ACD88E85C}"/>
              </a:ext>
            </a:extLst>
          </p:cNvPr>
          <p:cNvSpPr/>
          <p:nvPr/>
        </p:nvSpPr>
        <p:spPr>
          <a:xfrm>
            <a:off x="3443134" y="1352411"/>
            <a:ext cx="5162549" cy="3693319"/>
          </a:xfrm>
          <a:prstGeom prst="rect">
            <a:avLst/>
          </a:prstGeom>
        </p:spPr>
        <p:txBody>
          <a:bodyPr wrap="square">
            <a:spAutoFit/>
          </a:bodyPr>
          <a:lstStyle/>
          <a:p>
            <a:pPr algn="ctr"/>
            <a:endParaRPr lang="en-US" dirty="0"/>
          </a:p>
          <a:p>
            <a:pPr algn="ctr"/>
            <a:endParaRPr lang="en-US" dirty="0"/>
          </a:p>
          <a:p>
            <a:pPr algn="ctr"/>
            <a:endParaRPr lang="en-US" dirty="0"/>
          </a:p>
          <a:p>
            <a:pPr algn="ctr"/>
            <a:r>
              <a:rPr lang="en-US" dirty="0"/>
              <a:t>RCJ Advice is a legal branch of the Citizens Advice Bureau, based in the Royal Courts of Justice and Central Family Courts in London.</a:t>
            </a:r>
          </a:p>
          <a:p>
            <a:pPr algn="ctr"/>
            <a:endParaRPr lang="en-US" dirty="0"/>
          </a:p>
          <a:p>
            <a:pPr algn="ctr"/>
            <a:r>
              <a:rPr lang="en-US" dirty="0"/>
              <a:t>We offer a variety of legal and support services to the public.</a:t>
            </a:r>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857042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11</a:t>
            </a:fld>
            <a:endParaRPr lang="en-GB" altLang="en-US" sz="1800" dirty="0">
              <a:solidFill>
                <a:srgbClr val="FFFFFF"/>
              </a:solidFill>
            </a:endParaRPr>
          </a:p>
        </p:txBody>
      </p:sp>
      <p:sp>
        <p:nvSpPr>
          <p:cNvPr id="9" name="Rectangle 8">
            <a:extLst>
              <a:ext uri="{FF2B5EF4-FFF2-40B4-BE49-F238E27FC236}">
                <a16:creationId xmlns="" xmlns:a16="http://schemas.microsoft.com/office/drawing/2014/main" id="{0C13FD05-56AA-4B9A-BBAF-F52ACD88E85C}"/>
              </a:ext>
            </a:extLst>
          </p:cNvPr>
          <p:cNvSpPr/>
          <p:nvPr/>
        </p:nvSpPr>
        <p:spPr>
          <a:xfrm>
            <a:off x="3443134" y="519291"/>
            <a:ext cx="5162549" cy="7294305"/>
          </a:xfrm>
          <a:prstGeom prst="rect">
            <a:avLst/>
          </a:prstGeom>
        </p:spPr>
        <p:txBody>
          <a:bodyPr wrap="square">
            <a:spAutoFit/>
          </a:bodyPr>
          <a:lstStyle/>
          <a:p>
            <a:pPr algn="ctr"/>
            <a:r>
              <a:rPr lang="en-US" dirty="0"/>
              <a:t>Family services include:-</a:t>
            </a:r>
          </a:p>
          <a:p>
            <a:pPr algn="ctr"/>
            <a:endParaRPr lang="en-US" dirty="0"/>
          </a:p>
          <a:p>
            <a:pPr marL="285750" indent="-285750" algn="ctr">
              <a:buFont typeface="Wingdings" panose="05000000000000000000" pitchFamily="2" charset="2"/>
              <a:buChar char="ü"/>
            </a:pPr>
            <a:r>
              <a:rPr lang="en-US" dirty="0"/>
              <a:t>Free appointments with in-house and volunteer solicitors for those requiring advice</a:t>
            </a:r>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r>
              <a:rPr lang="en-US" dirty="0"/>
              <a:t>FLOWS (Finding Legal Options for Women Survivors)</a:t>
            </a:r>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r>
              <a:rPr lang="en-US" dirty="0" err="1"/>
              <a:t>CourtNav</a:t>
            </a:r>
            <a:r>
              <a:rPr lang="en-US" dirty="0"/>
              <a:t> for protective injunctions in domestic abuse cases</a:t>
            </a:r>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r>
              <a:rPr lang="en-US" dirty="0"/>
              <a:t>Separated Parent Information </a:t>
            </a:r>
            <a:r>
              <a:rPr lang="en-US" dirty="0" err="1"/>
              <a:t>Programmes</a:t>
            </a:r>
            <a:r>
              <a:rPr lang="en-US" dirty="0"/>
              <a:t> (currently via Zoom) and Time Together Child Contact Centre in the CFC</a:t>
            </a:r>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r>
              <a:rPr lang="en-US" dirty="0"/>
              <a:t>Some Legal Aid</a:t>
            </a:r>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endParaRPr lang="en-US" dirty="0"/>
          </a:p>
          <a:p>
            <a:pPr algn="ctr"/>
            <a:r>
              <a:rPr lang="en-US" dirty="0"/>
              <a:t>More information is available at </a:t>
            </a:r>
            <a:r>
              <a:rPr lang="en-US" dirty="0">
                <a:hlinkClick r:id="rId4"/>
              </a:rPr>
              <a:t>www.rcjadvice.org.uk/family</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75275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12</a:t>
            </a:fld>
            <a:endParaRPr lang="en-GB" altLang="en-US" sz="1800" dirty="0">
              <a:solidFill>
                <a:srgbClr val="FFFFFF"/>
              </a:solidFill>
            </a:endParaRPr>
          </a:p>
        </p:txBody>
      </p:sp>
      <p:sp>
        <p:nvSpPr>
          <p:cNvPr id="9" name="Rectangle 8">
            <a:extLst>
              <a:ext uri="{FF2B5EF4-FFF2-40B4-BE49-F238E27FC236}">
                <a16:creationId xmlns="" xmlns:a16="http://schemas.microsoft.com/office/drawing/2014/main" id="{0C13FD05-56AA-4B9A-BBAF-F52ACD88E85C}"/>
              </a:ext>
            </a:extLst>
          </p:cNvPr>
          <p:cNvSpPr/>
          <p:nvPr/>
        </p:nvSpPr>
        <p:spPr>
          <a:xfrm>
            <a:off x="3443134" y="986651"/>
            <a:ext cx="5162549" cy="5909310"/>
          </a:xfrm>
          <a:prstGeom prst="rect">
            <a:avLst/>
          </a:prstGeom>
        </p:spPr>
        <p:txBody>
          <a:bodyPr wrap="square">
            <a:spAutoFit/>
          </a:bodyPr>
          <a:lstStyle/>
          <a:p>
            <a:pPr algn="ctr"/>
            <a:r>
              <a:rPr lang="en-US" dirty="0"/>
              <a:t>Other advice services include:-</a:t>
            </a:r>
          </a:p>
          <a:p>
            <a:pPr algn="ctr"/>
            <a:endParaRPr lang="en-US" dirty="0"/>
          </a:p>
          <a:p>
            <a:pPr marL="285750" indent="-285750" algn="ctr">
              <a:buFont typeface="Wingdings" panose="05000000000000000000" pitchFamily="2" charset="2"/>
              <a:buChar char="ü"/>
            </a:pPr>
            <a:r>
              <a:rPr lang="en-US" dirty="0"/>
              <a:t>Civil court cases</a:t>
            </a:r>
          </a:p>
          <a:p>
            <a:pPr marL="285750" indent="-285750" algn="ctr">
              <a:buFont typeface="Wingdings" panose="05000000000000000000" pitchFamily="2" charset="2"/>
              <a:buChar char="ü"/>
            </a:pPr>
            <a:r>
              <a:rPr lang="en-US" dirty="0"/>
              <a:t>Legal Aid housing</a:t>
            </a:r>
          </a:p>
          <a:p>
            <a:pPr marL="285750" indent="-285750" algn="ctr">
              <a:buFont typeface="Wingdings" panose="05000000000000000000" pitchFamily="2" charset="2"/>
              <a:buChar char="ü"/>
            </a:pPr>
            <a:r>
              <a:rPr lang="en-US" dirty="0"/>
              <a:t>Debt</a:t>
            </a:r>
          </a:p>
          <a:p>
            <a:pPr marL="285750" indent="-285750" algn="ctr">
              <a:buFont typeface="Wingdings" panose="05000000000000000000" pitchFamily="2" charset="2"/>
              <a:buChar char="ü"/>
            </a:pPr>
            <a:r>
              <a:rPr lang="en-US" dirty="0"/>
              <a:t>Bankruptcy</a:t>
            </a:r>
          </a:p>
          <a:p>
            <a:pPr marL="285750" indent="-285750" algn="ctr">
              <a:buFont typeface="Wingdings" panose="05000000000000000000" pitchFamily="2" charset="2"/>
              <a:buChar char="ü"/>
            </a:pPr>
            <a:r>
              <a:rPr lang="en-US" dirty="0"/>
              <a:t>Employment</a:t>
            </a:r>
          </a:p>
          <a:p>
            <a:pPr marL="285750" indent="-285750" algn="ctr">
              <a:buFont typeface="Wingdings" panose="05000000000000000000" pitchFamily="2" charset="2"/>
              <a:buChar char="ü"/>
            </a:pPr>
            <a:r>
              <a:rPr lang="en-US" dirty="0"/>
              <a:t>Immigration</a:t>
            </a:r>
          </a:p>
          <a:p>
            <a:pPr algn="ctr"/>
            <a:endParaRPr lang="en-US" dirty="0"/>
          </a:p>
          <a:p>
            <a:pPr algn="ctr"/>
            <a:r>
              <a:rPr lang="en-US" dirty="0"/>
              <a:t>And other projects!</a:t>
            </a:r>
          </a:p>
          <a:p>
            <a:pPr algn="ctr"/>
            <a:endParaRPr lang="en-US" dirty="0"/>
          </a:p>
          <a:p>
            <a:pPr algn="ctr"/>
            <a:r>
              <a:rPr lang="en-US" dirty="0"/>
              <a:t>The eligibility criteria and level of service for each varies.</a:t>
            </a:r>
          </a:p>
          <a:p>
            <a:pPr marL="285750" indent="-285750" algn="ctr">
              <a:buFont typeface="Wingdings" panose="05000000000000000000" pitchFamily="2" charset="2"/>
              <a:buChar char="ü"/>
            </a:pPr>
            <a:endParaRPr lang="en-US" dirty="0"/>
          </a:p>
          <a:p>
            <a:pPr algn="ctr"/>
            <a:r>
              <a:rPr lang="en-US" dirty="0"/>
              <a:t>More information is available at </a:t>
            </a:r>
            <a:r>
              <a:rPr lang="en-US" dirty="0">
                <a:hlinkClick r:id="rId4"/>
              </a:rPr>
              <a:t>www.rcjadvice.org.uk</a:t>
            </a:r>
            <a:r>
              <a:rPr lang="en-US" dirty="0"/>
              <a:t> </a:t>
            </a:r>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681504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13</a:t>
            </a:fld>
            <a:endParaRPr lang="en-GB" altLang="en-US" sz="1800" dirty="0">
              <a:solidFill>
                <a:srgbClr val="FFFFFF"/>
              </a:solidFill>
            </a:endParaRPr>
          </a:p>
        </p:txBody>
      </p:sp>
      <p:sp>
        <p:nvSpPr>
          <p:cNvPr id="9" name="Rectangle 8">
            <a:extLst>
              <a:ext uri="{FF2B5EF4-FFF2-40B4-BE49-F238E27FC236}">
                <a16:creationId xmlns="" xmlns:a16="http://schemas.microsoft.com/office/drawing/2014/main" id="{0C13FD05-56AA-4B9A-BBAF-F52ACD88E85C}"/>
              </a:ext>
            </a:extLst>
          </p:cNvPr>
          <p:cNvSpPr/>
          <p:nvPr/>
        </p:nvSpPr>
        <p:spPr>
          <a:xfrm>
            <a:off x="3565054" y="862965"/>
            <a:ext cx="5162549" cy="5355312"/>
          </a:xfrm>
          <a:prstGeom prst="rect">
            <a:avLst/>
          </a:prstGeom>
        </p:spPr>
        <p:txBody>
          <a:bodyPr wrap="square">
            <a:spAutoFit/>
          </a:bodyPr>
          <a:lstStyle/>
          <a:p>
            <a:pPr algn="ctr"/>
            <a:endParaRPr lang="en-US" dirty="0"/>
          </a:p>
          <a:p>
            <a:pPr algn="ctr"/>
            <a:endParaRPr lang="en-US" dirty="0"/>
          </a:p>
          <a:p>
            <a:pPr algn="ctr"/>
            <a:endParaRPr lang="en-US" dirty="0"/>
          </a:p>
          <a:p>
            <a:pPr algn="ctr"/>
            <a:r>
              <a:rPr lang="en-US" dirty="0"/>
              <a:t>I’m a family law specialist solicitor.</a:t>
            </a:r>
          </a:p>
          <a:p>
            <a:pPr algn="ctr"/>
            <a:endParaRPr lang="en-US" dirty="0"/>
          </a:p>
          <a:p>
            <a:pPr algn="ctr"/>
            <a:r>
              <a:rPr lang="en-US" dirty="0"/>
              <a:t>My role is to work closely with Support Through Court in ensuring volunteers have access to legal advice and information for their clients.</a:t>
            </a:r>
          </a:p>
          <a:p>
            <a:pPr algn="ctr"/>
            <a:endParaRPr lang="en-US" dirty="0"/>
          </a:p>
          <a:p>
            <a:pPr algn="ctr"/>
            <a:r>
              <a:rPr lang="en-US" dirty="0"/>
              <a:t>I take appointments with clients who are referred directly to me by STC volunteers.</a:t>
            </a:r>
          </a:p>
          <a:p>
            <a:pPr algn="ctr"/>
            <a:endParaRPr lang="en-US" dirty="0"/>
          </a:p>
          <a:p>
            <a:pPr algn="ctr"/>
            <a:endParaRPr lang="en-US" dirty="0"/>
          </a:p>
          <a:p>
            <a:pPr marL="285750" indent="-285750" algn="ctr">
              <a:buFont typeface="Wingdings" panose="05000000000000000000" pitchFamily="2" charset="2"/>
              <a:buChar char="ü"/>
            </a:pPr>
            <a:endParaRPr lang="en-US" dirty="0"/>
          </a:p>
          <a:p>
            <a:pPr marL="285750" indent="-285750" algn="ctr">
              <a:buFont typeface="Wingdings" panose="05000000000000000000" pitchFamily="2" charset="2"/>
              <a:buChar char="ü"/>
            </a:pP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46014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6" name="Rectangle: Rounded Corners 5">
            <a:extLst>
              <a:ext uri="{FF2B5EF4-FFF2-40B4-BE49-F238E27FC236}">
                <a16:creationId xmlns="" xmlns:a16="http://schemas.microsoft.com/office/drawing/2014/main" id="{DC54B685-ED5B-422A-B47F-D044887C97BA}"/>
              </a:ext>
            </a:extLst>
          </p:cNvPr>
          <p:cNvSpPr/>
          <p:nvPr/>
        </p:nvSpPr>
        <p:spPr>
          <a:xfrm>
            <a:off x="3306607" y="294640"/>
            <a:ext cx="5435600" cy="2948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14</a:t>
            </a:fld>
            <a:endParaRPr lang="en-GB" altLang="en-US" sz="1800" dirty="0">
              <a:solidFill>
                <a:srgbClr val="FFFFFF"/>
              </a:solidFill>
            </a:endParaRPr>
          </a:p>
        </p:txBody>
      </p:sp>
      <p:sp>
        <p:nvSpPr>
          <p:cNvPr id="9" name="Rectangle 8">
            <a:extLst>
              <a:ext uri="{FF2B5EF4-FFF2-40B4-BE49-F238E27FC236}">
                <a16:creationId xmlns="" xmlns:a16="http://schemas.microsoft.com/office/drawing/2014/main" id="{0C13FD05-56AA-4B9A-BBAF-F52ACD88E85C}"/>
              </a:ext>
            </a:extLst>
          </p:cNvPr>
          <p:cNvSpPr/>
          <p:nvPr/>
        </p:nvSpPr>
        <p:spPr>
          <a:xfrm>
            <a:off x="3443130" y="448171"/>
            <a:ext cx="5162549" cy="7017306"/>
          </a:xfrm>
          <a:prstGeom prst="rect">
            <a:avLst/>
          </a:prstGeom>
        </p:spPr>
        <p:txBody>
          <a:bodyPr wrap="square">
            <a:spAutoFit/>
          </a:bodyPr>
          <a:lstStyle/>
          <a:p>
            <a:pPr algn="ctr"/>
            <a:r>
              <a:rPr lang="en-US" dirty="0"/>
              <a:t>Training for STC volunteers re. legal information resources and sources of advice</a:t>
            </a:r>
          </a:p>
          <a:p>
            <a:pPr algn="ctr"/>
            <a:endParaRPr lang="en-US" dirty="0"/>
          </a:p>
          <a:p>
            <a:pPr algn="ctr"/>
            <a:r>
              <a:rPr lang="en-US" dirty="0"/>
              <a:t>An additional point of contact for volunteer queries re. resources</a:t>
            </a:r>
          </a:p>
          <a:p>
            <a:pPr algn="ctr"/>
            <a:endParaRPr lang="en-US" dirty="0"/>
          </a:p>
          <a:p>
            <a:pPr algn="ctr"/>
            <a:r>
              <a:rPr lang="en-US" dirty="0"/>
              <a:t>Digital referrals from Support Through Court at the Central Family Court and Nottingham Family Court</a:t>
            </a:r>
          </a:p>
          <a:p>
            <a:pPr algn="ctr"/>
            <a:endParaRPr lang="en-US" dirty="0"/>
          </a:p>
          <a:p>
            <a:pPr algn="ctr"/>
            <a:endParaRPr lang="en-US" dirty="0"/>
          </a:p>
          <a:p>
            <a:pPr algn="ctr"/>
            <a:endParaRPr lang="en-US" dirty="0"/>
          </a:p>
          <a:p>
            <a:pPr algn="ctr"/>
            <a:r>
              <a:rPr lang="en-US" dirty="0"/>
              <a:t>Legal advice for eligible litigants in person, regarding divorce and child arrangements</a:t>
            </a:r>
          </a:p>
          <a:p>
            <a:pPr algn="ctr"/>
            <a:endParaRPr lang="en-US" dirty="0"/>
          </a:p>
          <a:p>
            <a:pPr algn="ctr"/>
            <a:r>
              <a:rPr lang="en-US" dirty="0"/>
              <a:t>Each client is given a written note of advice.</a:t>
            </a:r>
          </a:p>
          <a:p>
            <a:pPr algn="ctr"/>
            <a:endParaRPr lang="en-US" dirty="0"/>
          </a:p>
          <a:p>
            <a:pPr algn="ctr"/>
            <a:r>
              <a:rPr lang="en-US" dirty="0"/>
              <a:t>We generally offer up to 3 appointments per client.</a:t>
            </a:r>
          </a:p>
          <a:p>
            <a:pPr algn="ctr"/>
            <a:endParaRPr lang="en-US" dirty="0"/>
          </a:p>
          <a:p>
            <a:pPr algn="ctr"/>
            <a:r>
              <a:rPr lang="en-US" dirty="0"/>
              <a:t>Effective onward signposting.</a:t>
            </a:r>
          </a:p>
          <a:p>
            <a:pPr algn="ctr"/>
            <a:endParaRPr lang="en-US" dirty="0"/>
          </a:p>
          <a:p>
            <a:pPr algn="ctr"/>
            <a:endParaRPr lang="en-US" dirty="0"/>
          </a:p>
          <a:p>
            <a:pPr algn="ctr"/>
            <a:endParaRPr lang="en-US" dirty="0"/>
          </a:p>
          <a:p>
            <a:pPr algn="ctr"/>
            <a:endParaRPr lang="en-US" dirty="0"/>
          </a:p>
        </p:txBody>
      </p:sp>
      <p:sp>
        <p:nvSpPr>
          <p:cNvPr id="10" name="Rectangle: Rounded Corners 9">
            <a:extLst>
              <a:ext uri="{FF2B5EF4-FFF2-40B4-BE49-F238E27FC236}">
                <a16:creationId xmlns="" xmlns:a16="http://schemas.microsoft.com/office/drawing/2014/main" id="{B18E3097-CE28-4B0A-BEA7-5ADBE2BC189F}"/>
              </a:ext>
            </a:extLst>
          </p:cNvPr>
          <p:cNvSpPr/>
          <p:nvPr/>
        </p:nvSpPr>
        <p:spPr>
          <a:xfrm>
            <a:off x="3534571" y="3397104"/>
            <a:ext cx="4979669" cy="3166256"/>
          </a:xfrm>
          <a:prstGeom prst="roundRect">
            <a:avLst/>
          </a:prstGeom>
          <a:noFill/>
          <a:ln>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Line arrow Counter clockwise curve">
            <a:extLst>
              <a:ext uri="{FF2B5EF4-FFF2-40B4-BE49-F238E27FC236}">
                <a16:creationId xmlns="" xmlns:a16="http://schemas.microsoft.com/office/drawing/2014/main" id="{94B2C2AC-5DBB-4C70-BFB1-F63A5A8D4C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1178525">
            <a:off x="2692863" y="3096652"/>
            <a:ext cx="914400" cy="914400"/>
          </a:xfrm>
          <a:prstGeom prst="rect">
            <a:avLst/>
          </a:prstGeom>
        </p:spPr>
      </p:pic>
    </p:spTree>
    <p:extLst>
      <p:ext uri="{BB962C8B-B14F-4D97-AF65-F5344CB8AC3E}">
        <p14:creationId xmlns:p14="http://schemas.microsoft.com/office/powerpoint/2010/main" val="2850747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892214" y="265471"/>
            <a:ext cx="4713469" cy="5506064"/>
          </a:xfrm>
        </p:spPr>
        <p:txBody>
          <a:bodyPr anchor="t">
            <a:normAutofit/>
          </a:bodyPr>
          <a:lstStyle/>
          <a:p>
            <a:pPr lvl="0"/>
            <a:r>
              <a:rPr lang="en-GB" sz="1700" dirty="0">
                <a:solidFill>
                  <a:srgbClr val="FFFFFF"/>
                </a:solidFill>
              </a:rPr>
              <a:t>Pre-LASPO – Both parties represented in 50% of cases, one party in 10%</a:t>
            </a:r>
          </a:p>
          <a:p>
            <a:pPr lvl="0"/>
            <a:r>
              <a:rPr lang="en-GB" sz="1700" dirty="0">
                <a:solidFill>
                  <a:srgbClr val="FFFFFF"/>
                </a:solidFill>
              </a:rPr>
              <a:t>Post-LASPO – Both parties in 21%, one party in 36%, neither party 33% </a:t>
            </a:r>
          </a:p>
          <a:p>
            <a:pPr lvl="0"/>
            <a:endParaRPr lang="en-GB" sz="1700" dirty="0">
              <a:solidFill>
                <a:srgbClr val="FFFFFF"/>
              </a:solidFill>
            </a:endParaRPr>
          </a:p>
          <a:p>
            <a:pPr lvl="0"/>
            <a:r>
              <a:rPr lang="en-GB" sz="1700" dirty="0">
                <a:solidFill>
                  <a:srgbClr val="FFFFFF"/>
                </a:solidFill>
              </a:rPr>
              <a:t>So about 120,000 cases per year in Family Courts where at least one party is</a:t>
            </a:r>
          </a:p>
          <a:p>
            <a:pPr lvl="0"/>
            <a:endParaRPr lang="en-GB" sz="1700" dirty="0">
              <a:solidFill>
                <a:srgbClr val="FFFFFF"/>
              </a:solidFill>
            </a:endParaRPr>
          </a:p>
          <a:p>
            <a:pPr marL="0" lvl="0" indent="0">
              <a:buNone/>
            </a:pPr>
            <a:r>
              <a:rPr lang="en-GB" sz="1700" dirty="0">
                <a:solidFill>
                  <a:srgbClr val="FFFFFF"/>
                </a:solidFill>
              </a:rPr>
              <a:t> unrepresented</a:t>
            </a:r>
          </a:p>
          <a:p>
            <a:pPr lvl="0"/>
            <a:r>
              <a:rPr lang="en-GB" sz="1700" dirty="0">
                <a:solidFill>
                  <a:srgbClr val="FFFFFF"/>
                </a:solidFill>
              </a:rPr>
              <a:t>(And about 750,000 in Civil/Tribunal</a:t>
            </a: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15</a:t>
            </a:fld>
            <a:endParaRPr lang="en-GB" altLang="en-US" sz="1800" dirty="0">
              <a:solidFill>
                <a:srgbClr val="FFFFFF"/>
              </a:solidFill>
            </a:endParaRPr>
          </a:p>
        </p:txBody>
      </p:sp>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9" name="Rectangle 8">
            <a:extLst>
              <a:ext uri="{FF2B5EF4-FFF2-40B4-BE49-F238E27FC236}">
                <a16:creationId xmlns="" xmlns:a16="http://schemas.microsoft.com/office/drawing/2014/main" id="{0C13FD05-56AA-4B9A-BBAF-F52ACD88E85C}"/>
              </a:ext>
            </a:extLst>
          </p:cNvPr>
          <p:cNvSpPr/>
          <p:nvPr/>
        </p:nvSpPr>
        <p:spPr>
          <a:xfrm>
            <a:off x="3443134" y="730144"/>
            <a:ext cx="5162549" cy="8125301"/>
          </a:xfrm>
          <a:prstGeom prst="rect">
            <a:avLst/>
          </a:prstGeom>
        </p:spPr>
        <p:txBody>
          <a:bodyPr wrap="square">
            <a:spAutoFit/>
          </a:bodyPr>
          <a:lstStyle/>
          <a:p>
            <a:pPr algn="ctr"/>
            <a:r>
              <a:rPr lang="en-US" b="1" dirty="0"/>
              <a:t>The impact of Covid-19: Court closures and remote working</a:t>
            </a:r>
          </a:p>
          <a:p>
            <a:pPr algn="ctr"/>
            <a:endParaRPr lang="en-US" dirty="0"/>
          </a:p>
          <a:p>
            <a:pPr algn="ctr"/>
            <a:r>
              <a:rPr lang="en-US" dirty="0"/>
              <a:t>All Safe Spaces appointments are remote. Offered by telephone or Zoom.</a:t>
            </a:r>
          </a:p>
          <a:p>
            <a:pPr algn="ctr"/>
            <a:endParaRPr lang="en-US" dirty="0"/>
          </a:p>
          <a:p>
            <a:pPr algn="ctr"/>
            <a:r>
              <a:rPr lang="en-US" dirty="0"/>
              <a:t>Pods not currently in use for appointments.</a:t>
            </a:r>
          </a:p>
          <a:p>
            <a:pPr algn="ctr"/>
            <a:endParaRPr lang="en-US" dirty="0"/>
          </a:p>
          <a:p>
            <a:pPr algn="ctr"/>
            <a:r>
              <a:rPr lang="en-US" dirty="0"/>
              <a:t>I call out to the client – no cost to the client once they have contacted STC</a:t>
            </a:r>
          </a:p>
          <a:p>
            <a:pPr algn="ctr"/>
            <a:endParaRPr lang="en-US" dirty="0"/>
          </a:p>
          <a:p>
            <a:pPr algn="ctr"/>
            <a:r>
              <a:rPr lang="en-US" dirty="0"/>
              <a:t>Clients can email documents to me to consider or share them via Zoom.</a:t>
            </a:r>
          </a:p>
          <a:p>
            <a:pPr algn="ctr"/>
            <a:endParaRPr lang="en-US" dirty="0"/>
          </a:p>
          <a:p>
            <a:pPr algn="ctr"/>
            <a:r>
              <a:rPr lang="en-US" dirty="0"/>
              <a:t>Remote technology allows consistent service across the country – currently Central Family Court and Nottingham.</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350525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892214" y="265471"/>
            <a:ext cx="4713469" cy="5506064"/>
          </a:xfrm>
        </p:spPr>
        <p:txBody>
          <a:bodyPr anchor="t">
            <a:normAutofit/>
          </a:bodyPr>
          <a:lstStyle/>
          <a:p>
            <a:pPr lvl="0"/>
            <a:r>
              <a:rPr lang="en-GB" sz="1700" dirty="0">
                <a:solidFill>
                  <a:srgbClr val="FFFFFF"/>
                </a:solidFill>
              </a:rPr>
              <a:t>Pre-LASPO – Both parties represented in 50% of arty in 10%</a:t>
            </a:r>
          </a:p>
          <a:p>
            <a:pPr lvl="0"/>
            <a:r>
              <a:rPr lang="en-GB" sz="1700" dirty="0">
                <a:solidFill>
                  <a:srgbClr val="FFFFFF"/>
                </a:solidFill>
              </a:rPr>
              <a:t>Post-LASPO – Both parties in 21%, one party in 36%, neither party 33% </a:t>
            </a:r>
          </a:p>
          <a:p>
            <a:pPr lvl="0"/>
            <a:r>
              <a:rPr lang="en-GB" sz="1700" dirty="0">
                <a:solidFill>
                  <a:srgbClr val="FFFFFF"/>
                </a:solidFill>
              </a:rPr>
              <a:t>So about 120,0esfs00 cases per year in Family Courts where at least one party is unrepresented</a:t>
            </a:r>
          </a:p>
          <a:p>
            <a:pPr lvl="0"/>
            <a:r>
              <a:rPr lang="en-GB" sz="1700" dirty="0">
                <a:solidFill>
                  <a:srgbClr val="FFFFFF"/>
                </a:solidFill>
              </a:rPr>
              <a:t>(And about 750,000 in Civil/Tribunal cases)</a:t>
            </a:r>
          </a:p>
          <a:p>
            <a:pPr lvl="0"/>
            <a:endParaRPr lang="en-GB" sz="1700" dirty="0">
              <a:solidFill>
                <a:srgbClr val="FFFFFF"/>
              </a:solidFill>
            </a:endParaRP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16</a:t>
            </a:fld>
            <a:endParaRPr lang="en-GB" altLang="en-US" sz="1800" dirty="0">
              <a:solidFill>
                <a:srgbClr val="FFFFFF"/>
              </a:solidFill>
            </a:endParaRPr>
          </a:p>
        </p:txBody>
      </p:sp>
      <p:sp>
        <p:nvSpPr>
          <p:cNvPr id="3" name="Rectangle 2"/>
          <p:cNvSpPr/>
          <p:nvPr/>
        </p:nvSpPr>
        <p:spPr>
          <a:xfrm>
            <a:off x="3740316" y="509763"/>
            <a:ext cx="4572000" cy="646331"/>
          </a:xfrm>
          <a:prstGeom prst="rect">
            <a:avLst/>
          </a:prstGeom>
        </p:spPr>
        <p:txBody>
          <a:bodyPr>
            <a:spAutoFit/>
          </a:bodyPr>
          <a:lstStyle/>
          <a:p>
            <a:pPr algn="ctr"/>
            <a:r>
              <a:rPr lang="en-US" b="1" dirty="0"/>
              <a:t>Legal Advice</a:t>
            </a:r>
          </a:p>
          <a:p>
            <a:pPr algn="ctr"/>
            <a:endParaRPr lang="en-US" dirty="0"/>
          </a:p>
        </p:txBody>
      </p:sp>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9" name="Rectangle 8">
            <a:extLst>
              <a:ext uri="{FF2B5EF4-FFF2-40B4-BE49-F238E27FC236}">
                <a16:creationId xmlns="" xmlns:a16="http://schemas.microsoft.com/office/drawing/2014/main" id="{0C13FD05-56AA-4B9A-BBAF-F52ACD88E85C}"/>
              </a:ext>
            </a:extLst>
          </p:cNvPr>
          <p:cNvSpPr/>
          <p:nvPr/>
        </p:nvSpPr>
        <p:spPr>
          <a:xfrm>
            <a:off x="3443134" y="1227984"/>
            <a:ext cx="5162549" cy="1200329"/>
          </a:xfrm>
          <a:prstGeom prst="rect">
            <a:avLst/>
          </a:prstGeom>
        </p:spPr>
        <p:txBody>
          <a:bodyPr wrap="square">
            <a:spAutoFit/>
          </a:bodyPr>
          <a:lstStyle/>
          <a:p>
            <a:pPr algn="ctr"/>
            <a:endParaRPr lang="en-US" dirty="0"/>
          </a:p>
          <a:p>
            <a:pPr algn="ctr"/>
            <a:endParaRPr lang="en-US" dirty="0"/>
          </a:p>
          <a:p>
            <a:pPr algn="ctr"/>
            <a:endParaRPr lang="en-US" dirty="0"/>
          </a:p>
          <a:p>
            <a:pPr algn="ctr"/>
            <a:endParaRPr lang="en-US" dirty="0"/>
          </a:p>
        </p:txBody>
      </p:sp>
      <p:sp>
        <p:nvSpPr>
          <p:cNvPr id="2" name="TextBox 1">
            <a:extLst>
              <a:ext uri="{FF2B5EF4-FFF2-40B4-BE49-F238E27FC236}">
                <a16:creationId xmlns="" xmlns:a16="http://schemas.microsoft.com/office/drawing/2014/main" id="{446DF043-A43F-46F3-A880-FC0467B73CFE}"/>
              </a:ext>
            </a:extLst>
          </p:cNvPr>
          <p:cNvSpPr txBox="1"/>
          <p:nvPr/>
        </p:nvSpPr>
        <p:spPr>
          <a:xfrm>
            <a:off x="3627115" y="958645"/>
            <a:ext cx="5243666" cy="6463308"/>
          </a:xfrm>
          <a:prstGeom prst="rect">
            <a:avLst/>
          </a:prstGeom>
          <a:noFill/>
        </p:spPr>
        <p:txBody>
          <a:bodyPr wrap="square" rtlCol="0">
            <a:spAutoFit/>
          </a:bodyPr>
          <a:lstStyle/>
          <a:p>
            <a:r>
              <a:rPr lang="en-GB" dirty="0"/>
              <a:t>Vitally important for LIPs facing Court or legal problems alone</a:t>
            </a:r>
          </a:p>
          <a:p>
            <a:endParaRPr lang="en-GB" dirty="0"/>
          </a:p>
          <a:p>
            <a:pPr marL="285750" indent="-285750">
              <a:buFontTx/>
              <a:buChar char="-"/>
            </a:pPr>
            <a:r>
              <a:rPr lang="en-GB" dirty="0"/>
              <a:t>Individual to their case (sometimes where written resources are overwhelming or there are peculiarities to a case)</a:t>
            </a:r>
          </a:p>
          <a:p>
            <a:pPr marL="285750" indent="-285750">
              <a:buFontTx/>
              <a:buChar char="-"/>
            </a:pPr>
            <a:r>
              <a:rPr lang="en-GB" dirty="0"/>
              <a:t>Which forms to complete</a:t>
            </a:r>
          </a:p>
          <a:p>
            <a:pPr marL="285750" indent="-285750">
              <a:buFontTx/>
              <a:buChar char="-"/>
            </a:pPr>
            <a:r>
              <a:rPr lang="en-GB" dirty="0"/>
              <a:t>Which legal points to flag up to the Court</a:t>
            </a:r>
          </a:p>
          <a:p>
            <a:pPr marL="285750" indent="-285750">
              <a:buFontTx/>
              <a:buChar char="-"/>
            </a:pPr>
            <a:r>
              <a:rPr lang="en-GB" dirty="0"/>
              <a:t>Out of court options (if appropriate)</a:t>
            </a:r>
          </a:p>
          <a:p>
            <a:endParaRPr lang="en-GB" dirty="0"/>
          </a:p>
          <a:p>
            <a:pPr algn="ctr"/>
            <a:r>
              <a:rPr lang="en-GB" dirty="0"/>
              <a:t>Currently we are able to offer appointments within one or two working days, and sometimes the same day.</a:t>
            </a:r>
          </a:p>
          <a:p>
            <a:pPr marL="285750" indent="-285750">
              <a:buFontTx/>
              <a:buChar char="-"/>
            </a:pPr>
            <a:endParaRPr lang="en-GB" dirty="0"/>
          </a:p>
          <a:p>
            <a:r>
              <a:rPr lang="en-GB" dirty="0"/>
              <a:t>There are always limitations to our service:-</a:t>
            </a:r>
          </a:p>
          <a:p>
            <a:endParaRPr lang="en-GB" dirty="0"/>
          </a:p>
          <a:p>
            <a:pPr marL="285750" indent="-285750">
              <a:buFontTx/>
              <a:buChar char="-"/>
            </a:pPr>
            <a:r>
              <a:rPr lang="en-GB" dirty="0"/>
              <a:t>We cannot offer representation</a:t>
            </a:r>
          </a:p>
          <a:p>
            <a:pPr marL="285750" indent="-285750">
              <a:buFontTx/>
              <a:buChar char="-"/>
            </a:pPr>
            <a:r>
              <a:rPr lang="en-GB" dirty="0"/>
              <a:t>We cannot prepare documents for a client</a:t>
            </a:r>
          </a:p>
          <a:p>
            <a:pPr marL="285750" indent="-285750">
              <a:buFontTx/>
              <a:buChar char="-"/>
            </a:pPr>
            <a:r>
              <a:rPr lang="en-GB" dirty="0"/>
              <a:t>We cannot advise on merits (</a:t>
            </a:r>
            <a:r>
              <a:rPr lang="en-GB" dirty="0" err="1"/>
              <a:t>eg.</a:t>
            </a:r>
            <a:r>
              <a:rPr lang="en-GB" dirty="0"/>
              <a:t> an offer to settle a financial claim)</a:t>
            </a:r>
          </a:p>
          <a:p>
            <a:pPr marL="285750" indent="-285750">
              <a:buFontTx/>
              <a:buChar char="-"/>
            </a:pPr>
            <a:endParaRPr lang="en-GB" dirty="0"/>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322175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892214" y="265471"/>
            <a:ext cx="4713469" cy="5506064"/>
          </a:xfrm>
        </p:spPr>
        <p:txBody>
          <a:bodyPr anchor="t">
            <a:normAutofit/>
          </a:bodyPr>
          <a:lstStyle/>
          <a:p>
            <a:pPr lvl="0"/>
            <a:r>
              <a:rPr lang="en-GB" sz="1700" dirty="0">
                <a:solidFill>
                  <a:srgbClr val="FFFFFF"/>
                </a:solidFill>
              </a:rPr>
              <a:t>Pre-LASPO – Both parties represented in 50% of arty in 10%</a:t>
            </a:r>
          </a:p>
          <a:p>
            <a:pPr lvl="0"/>
            <a:r>
              <a:rPr lang="en-GB" sz="1700" dirty="0">
                <a:solidFill>
                  <a:srgbClr val="FFFFFF"/>
                </a:solidFill>
              </a:rPr>
              <a:t>Post-LASPO – Both parties in 21%, one party in 36%, neither party 33% </a:t>
            </a:r>
          </a:p>
          <a:p>
            <a:pPr lvl="0"/>
            <a:r>
              <a:rPr lang="en-GB" sz="1700" dirty="0">
                <a:solidFill>
                  <a:srgbClr val="FFFFFF"/>
                </a:solidFill>
              </a:rPr>
              <a:t>So about 120,0esfs00 cases per year in Family Courts where at least one party is unrepresented</a:t>
            </a:r>
          </a:p>
          <a:p>
            <a:pPr lvl="0"/>
            <a:r>
              <a:rPr lang="en-GB" sz="1700" dirty="0">
                <a:solidFill>
                  <a:srgbClr val="FFFFFF"/>
                </a:solidFill>
              </a:rPr>
              <a:t>(And about 750,000 in Civil/Tribunal cases)</a:t>
            </a:r>
          </a:p>
          <a:p>
            <a:pPr lvl="0"/>
            <a:endParaRPr lang="en-GB" sz="1700" dirty="0">
              <a:solidFill>
                <a:srgbClr val="FFFFFF"/>
              </a:solidFill>
            </a:endParaRP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17</a:t>
            </a:fld>
            <a:endParaRPr lang="en-GB" altLang="en-US" sz="1800" dirty="0">
              <a:solidFill>
                <a:srgbClr val="FFFFFF"/>
              </a:solidFill>
            </a:endParaRPr>
          </a:p>
        </p:txBody>
      </p:sp>
      <p:sp>
        <p:nvSpPr>
          <p:cNvPr id="3" name="Rectangle 2"/>
          <p:cNvSpPr/>
          <p:nvPr/>
        </p:nvSpPr>
        <p:spPr>
          <a:xfrm>
            <a:off x="3443134" y="974639"/>
            <a:ext cx="4572000" cy="646331"/>
          </a:xfrm>
          <a:prstGeom prst="rect">
            <a:avLst/>
          </a:prstGeom>
        </p:spPr>
        <p:txBody>
          <a:bodyPr>
            <a:spAutoFit/>
          </a:bodyPr>
          <a:lstStyle/>
          <a:p>
            <a:pPr algn="ctr"/>
            <a:r>
              <a:rPr lang="en-US" b="1" dirty="0"/>
              <a:t>Referrals back to STC</a:t>
            </a:r>
          </a:p>
          <a:p>
            <a:pPr algn="ctr"/>
            <a:endParaRPr lang="en-US" dirty="0"/>
          </a:p>
        </p:txBody>
      </p:sp>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9" name="Rectangle 8">
            <a:extLst>
              <a:ext uri="{FF2B5EF4-FFF2-40B4-BE49-F238E27FC236}">
                <a16:creationId xmlns="" xmlns:a16="http://schemas.microsoft.com/office/drawing/2014/main" id="{0C13FD05-56AA-4B9A-BBAF-F52ACD88E85C}"/>
              </a:ext>
            </a:extLst>
          </p:cNvPr>
          <p:cNvSpPr/>
          <p:nvPr/>
        </p:nvSpPr>
        <p:spPr>
          <a:xfrm>
            <a:off x="3443134" y="1227984"/>
            <a:ext cx="5162549" cy="1200329"/>
          </a:xfrm>
          <a:prstGeom prst="rect">
            <a:avLst/>
          </a:prstGeom>
        </p:spPr>
        <p:txBody>
          <a:bodyPr wrap="square">
            <a:spAutoFit/>
          </a:bodyPr>
          <a:lstStyle/>
          <a:p>
            <a:pPr algn="ctr"/>
            <a:endParaRPr lang="en-US" dirty="0"/>
          </a:p>
          <a:p>
            <a:pPr algn="ctr"/>
            <a:endParaRPr lang="en-US" dirty="0"/>
          </a:p>
          <a:p>
            <a:pPr algn="ctr"/>
            <a:endParaRPr lang="en-US" dirty="0"/>
          </a:p>
          <a:p>
            <a:pPr algn="ctr"/>
            <a:endParaRPr lang="en-US" dirty="0"/>
          </a:p>
        </p:txBody>
      </p:sp>
      <p:sp>
        <p:nvSpPr>
          <p:cNvPr id="2" name="TextBox 1">
            <a:extLst>
              <a:ext uri="{FF2B5EF4-FFF2-40B4-BE49-F238E27FC236}">
                <a16:creationId xmlns="" xmlns:a16="http://schemas.microsoft.com/office/drawing/2014/main" id="{446DF043-A43F-46F3-A880-FC0467B73CFE}"/>
              </a:ext>
            </a:extLst>
          </p:cNvPr>
          <p:cNvSpPr txBox="1"/>
          <p:nvPr/>
        </p:nvSpPr>
        <p:spPr>
          <a:xfrm>
            <a:off x="3627115" y="1346874"/>
            <a:ext cx="5243666" cy="3693319"/>
          </a:xfrm>
          <a:prstGeom prst="rect">
            <a:avLst/>
          </a:prstGeom>
          <a:noFill/>
        </p:spPr>
        <p:txBody>
          <a:bodyPr wrap="square" rtlCol="0">
            <a:spAutoFit/>
          </a:bodyPr>
          <a:lstStyle/>
          <a:p>
            <a:endParaRPr lang="en-GB" dirty="0"/>
          </a:p>
          <a:p>
            <a:endParaRPr lang="en-GB" dirty="0"/>
          </a:p>
          <a:p>
            <a:r>
              <a:rPr lang="en-GB" dirty="0"/>
              <a:t>I give every client a note of my advice and what they need to do next. This is confidential, but I recommend that they share this with STC who can then help with implementing the advice. This helps to avoid the message being muddled.</a:t>
            </a:r>
          </a:p>
          <a:p>
            <a:endParaRPr lang="en-GB" dirty="0"/>
          </a:p>
          <a:p>
            <a:r>
              <a:rPr lang="en-GB" dirty="0"/>
              <a:t>There can be a useful interaction between RCJ Advice and STC, in ensuring that the client receives ongoing support.</a:t>
            </a:r>
          </a:p>
          <a:p>
            <a:endParaRPr lang="en-GB" dirty="0"/>
          </a:p>
          <a:p>
            <a:endParaRPr lang="en-GB" dirty="0"/>
          </a:p>
        </p:txBody>
      </p:sp>
    </p:spTree>
    <p:extLst>
      <p:ext uri="{BB962C8B-B14F-4D97-AF65-F5344CB8AC3E}">
        <p14:creationId xmlns:p14="http://schemas.microsoft.com/office/powerpoint/2010/main" val="1611273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750745" y="1215411"/>
            <a:ext cx="4713469" cy="5506064"/>
          </a:xfrm>
        </p:spPr>
        <p:txBody>
          <a:bodyPr anchor="t">
            <a:normAutofit/>
          </a:bodyPr>
          <a:lstStyle/>
          <a:p>
            <a:pPr lvl="0"/>
            <a:r>
              <a:rPr lang="en-GB" sz="1700" dirty="0">
                <a:solidFill>
                  <a:srgbClr val="FFFFFF"/>
                </a:solidFill>
              </a:rPr>
              <a:t>Pre-LASPO – Both parties represented in 50% of arty in 10%</a:t>
            </a:r>
          </a:p>
          <a:p>
            <a:pPr lvl="0"/>
            <a:r>
              <a:rPr lang="en-GB" sz="1700" dirty="0">
                <a:solidFill>
                  <a:srgbClr val="FFFFFF"/>
                </a:solidFill>
              </a:rPr>
              <a:t>Post-LASPO – Both parties in 21%, one party in 36%, neither party 33% </a:t>
            </a:r>
          </a:p>
          <a:p>
            <a:pPr lvl="0"/>
            <a:r>
              <a:rPr lang="en-GB" sz="1700" dirty="0">
                <a:solidFill>
                  <a:srgbClr val="FFFFFF"/>
                </a:solidFill>
              </a:rPr>
              <a:t>So about 120,0esfs00 cases per year in Family Courts where at least one party is unrepresented</a:t>
            </a:r>
          </a:p>
          <a:p>
            <a:pPr lvl="0"/>
            <a:r>
              <a:rPr lang="en-GB" sz="1700" dirty="0">
                <a:solidFill>
                  <a:srgbClr val="FFFFFF"/>
                </a:solidFill>
              </a:rPr>
              <a:t>(And about 750,000 in Civil/Tribunal cases)</a:t>
            </a:r>
          </a:p>
          <a:p>
            <a:pPr lvl="0"/>
            <a:endParaRPr lang="en-GB" sz="1700" dirty="0">
              <a:solidFill>
                <a:srgbClr val="FFFFFF"/>
              </a:solidFill>
            </a:endParaRP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18</a:t>
            </a:fld>
            <a:endParaRPr lang="en-GB" altLang="en-US" sz="1800" dirty="0">
              <a:solidFill>
                <a:srgbClr val="FFFFFF"/>
              </a:solidFill>
            </a:endParaRPr>
          </a:p>
        </p:txBody>
      </p:sp>
      <p:sp>
        <p:nvSpPr>
          <p:cNvPr id="3" name="Rectangle 2"/>
          <p:cNvSpPr/>
          <p:nvPr/>
        </p:nvSpPr>
        <p:spPr>
          <a:xfrm>
            <a:off x="3785484" y="1147548"/>
            <a:ext cx="4572000" cy="646331"/>
          </a:xfrm>
          <a:prstGeom prst="rect">
            <a:avLst/>
          </a:prstGeom>
        </p:spPr>
        <p:txBody>
          <a:bodyPr>
            <a:spAutoFit/>
          </a:bodyPr>
          <a:lstStyle/>
          <a:p>
            <a:pPr algn="ctr"/>
            <a:r>
              <a:rPr lang="en-US" b="1" dirty="0"/>
              <a:t>Referrals to other specialist advice</a:t>
            </a:r>
          </a:p>
          <a:p>
            <a:pPr algn="ctr"/>
            <a:endParaRPr lang="en-US" dirty="0"/>
          </a:p>
        </p:txBody>
      </p:sp>
      <p:pic>
        <p:nvPicPr>
          <p:cNvPr id="5" name="Picture 4">
            <a:extLst>
              <a:ext uri="{FF2B5EF4-FFF2-40B4-BE49-F238E27FC236}">
                <a16:creationId xmlns="" xmlns:a16="http://schemas.microsoft.com/office/drawing/2014/main" id="{F50A7059-D840-4861-875A-F6138CFFA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17" y="2375565"/>
            <a:ext cx="3552825" cy="1285875"/>
          </a:xfrm>
          <a:prstGeom prst="rect">
            <a:avLst/>
          </a:prstGeom>
        </p:spPr>
      </p:pic>
      <p:sp>
        <p:nvSpPr>
          <p:cNvPr id="9" name="Rectangle 8">
            <a:extLst>
              <a:ext uri="{FF2B5EF4-FFF2-40B4-BE49-F238E27FC236}">
                <a16:creationId xmlns="" xmlns:a16="http://schemas.microsoft.com/office/drawing/2014/main" id="{0C13FD05-56AA-4B9A-BBAF-F52ACD88E85C}"/>
              </a:ext>
            </a:extLst>
          </p:cNvPr>
          <p:cNvSpPr/>
          <p:nvPr/>
        </p:nvSpPr>
        <p:spPr>
          <a:xfrm>
            <a:off x="2946735" y="1193715"/>
            <a:ext cx="5162549" cy="1200329"/>
          </a:xfrm>
          <a:prstGeom prst="rect">
            <a:avLst/>
          </a:prstGeom>
        </p:spPr>
        <p:txBody>
          <a:bodyPr wrap="square">
            <a:spAutoFit/>
          </a:bodyPr>
          <a:lstStyle/>
          <a:p>
            <a:pPr algn="ctr"/>
            <a:endParaRPr lang="en-US" dirty="0"/>
          </a:p>
          <a:p>
            <a:pPr algn="ctr"/>
            <a:endParaRPr lang="en-US" dirty="0"/>
          </a:p>
          <a:p>
            <a:pPr algn="ctr"/>
            <a:endParaRPr lang="en-US" dirty="0"/>
          </a:p>
          <a:p>
            <a:pPr algn="ctr"/>
            <a:endParaRPr lang="en-US" dirty="0"/>
          </a:p>
        </p:txBody>
      </p:sp>
      <p:sp>
        <p:nvSpPr>
          <p:cNvPr id="2" name="TextBox 1">
            <a:extLst>
              <a:ext uri="{FF2B5EF4-FFF2-40B4-BE49-F238E27FC236}">
                <a16:creationId xmlns="" xmlns:a16="http://schemas.microsoft.com/office/drawing/2014/main" id="{446DF043-A43F-46F3-A880-FC0467B73CFE}"/>
              </a:ext>
            </a:extLst>
          </p:cNvPr>
          <p:cNvSpPr txBox="1"/>
          <p:nvPr/>
        </p:nvSpPr>
        <p:spPr>
          <a:xfrm>
            <a:off x="3655845" y="1773781"/>
            <a:ext cx="5243666" cy="3693319"/>
          </a:xfrm>
          <a:prstGeom prst="rect">
            <a:avLst/>
          </a:prstGeom>
          <a:noFill/>
        </p:spPr>
        <p:txBody>
          <a:bodyPr wrap="square" rtlCol="0">
            <a:spAutoFit/>
          </a:bodyPr>
          <a:lstStyle/>
          <a:p>
            <a:endParaRPr lang="en-GB" dirty="0"/>
          </a:p>
          <a:p>
            <a:pPr lvl="0"/>
            <a:r>
              <a:rPr lang="en-GB" dirty="0">
                <a:solidFill>
                  <a:prstClr val="black"/>
                </a:solidFill>
              </a:rPr>
              <a:t>If a risk of harm from domestic abuse becomes apparent I can very quickly provide advice and refer to </a:t>
            </a:r>
            <a:r>
              <a:rPr lang="en-GB" dirty="0" err="1">
                <a:solidFill>
                  <a:prstClr val="black"/>
                </a:solidFill>
              </a:rPr>
              <a:t>CourtNav</a:t>
            </a:r>
            <a:r>
              <a:rPr lang="en-GB" dirty="0">
                <a:solidFill>
                  <a:prstClr val="black"/>
                </a:solidFill>
              </a:rPr>
              <a:t> if a client needs help applying for a protective injunction. </a:t>
            </a:r>
          </a:p>
          <a:p>
            <a:pPr lvl="0"/>
            <a:endParaRPr lang="en-GB" dirty="0">
              <a:solidFill>
                <a:prstClr val="black"/>
              </a:solidFill>
            </a:endParaRPr>
          </a:p>
          <a:p>
            <a:pPr lvl="0"/>
            <a:r>
              <a:rPr lang="en-GB" dirty="0">
                <a:solidFill>
                  <a:prstClr val="black"/>
                </a:solidFill>
              </a:rPr>
              <a:t>If they are applying as a LIP then again, STC can help.</a:t>
            </a:r>
          </a:p>
          <a:p>
            <a:pPr lvl="0"/>
            <a:r>
              <a:rPr lang="en-GB" dirty="0">
                <a:solidFill>
                  <a:prstClr val="black"/>
                </a:solidFill>
              </a:rPr>
              <a:t/>
            </a:r>
            <a:br>
              <a:rPr lang="en-GB" dirty="0">
                <a:solidFill>
                  <a:prstClr val="black"/>
                </a:solidFill>
              </a:rPr>
            </a:br>
            <a:r>
              <a:rPr lang="en-GB" dirty="0">
                <a:solidFill>
                  <a:prstClr val="black"/>
                </a:solidFill>
              </a:rPr>
              <a:t>If it becomes apparent that a client might be eligible for Legal Aid, I can refer to FLOWS etc.</a:t>
            </a:r>
          </a:p>
          <a:p>
            <a:endParaRPr lang="en-GB" dirty="0"/>
          </a:p>
          <a:p>
            <a:endParaRPr lang="en-GB" dirty="0"/>
          </a:p>
        </p:txBody>
      </p:sp>
    </p:spTree>
    <p:extLst>
      <p:ext uri="{BB962C8B-B14F-4D97-AF65-F5344CB8AC3E}">
        <p14:creationId xmlns:p14="http://schemas.microsoft.com/office/powerpoint/2010/main" val="424880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0" name="Title 1"/>
          <p:cNvSpPr>
            <a:spLocks noGrp="1"/>
          </p:cNvSpPr>
          <p:nvPr>
            <p:ph type="title"/>
          </p:nvPr>
        </p:nvSpPr>
        <p:spPr>
          <a:xfrm>
            <a:off x="482600" y="640080"/>
            <a:ext cx="2322320" cy="5613236"/>
          </a:xfrm>
        </p:spPr>
        <p:txBody>
          <a:bodyPr anchor="ctr">
            <a:normAutofit/>
          </a:bodyPr>
          <a:lstStyle/>
          <a:p>
            <a:pPr eaLnBrk="1" hangingPunct="1"/>
            <a:r>
              <a:rPr lang="en-GB" altLang="en-US" b="1" dirty="0">
                <a:solidFill>
                  <a:srgbClr val="FFFFFF"/>
                </a:solidFill>
              </a:rPr>
              <a:t>Funding</a:t>
            </a:r>
          </a:p>
        </p:txBody>
      </p:sp>
      <p:sp>
        <p:nvSpPr>
          <p:cNvPr id="3" name="Content Placeholder 2"/>
          <p:cNvSpPr>
            <a:spLocks noGrp="1"/>
          </p:cNvSpPr>
          <p:nvPr>
            <p:ph idx="1"/>
          </p:nvPr>
        </p:nvSpPr>
        <p:spPr>
          <a:xfrm>
            <a:off x="3524863" y="640082"/>
            <a:ext cx="5136536" cy="2484884"/>
          </a:xfrm>
        </p:spPr>
        <p:txBody>
          <a:bodyPr rtlCol="0" anchor="ctr">
            <a:normAutofit/>
          </a:bodyPr>
          <a:lstStyle/>
          <a:p>
            <a:pPr lvl="1" eaLnBrk="1" fontAlgn="auto" hangingPunct="1">
              <a:spcAft>
                <a:spcPts val="0"/>
              </a:spcAft>
              <a:buFont typeface="Arial" panose="020B0604020202020204" pitchFamily="34" charset="0"/>
              <a:buNone/>
              <a:defRPr/>
            </a:pPr>
            <a:endParaRPr lang="en-GB" sz="1700" dirty="0"/>
          </a:p>
          <a:p>
            <a:pPr lvl="1" eaLnBrk="1" fontAlgn="auto" hangingPunct="1">
              <a:spcAft>
                <a:spcPts val="0"/>
              </a:spcAft>
              <a:defRPr/>
            </a:pPr>
            <a:endParaRPr lang="en-GB" sz="1700" dirty="0"/>
          </a:p>
          <a:p>
            <a:pPr eaLnBrk="1" fontAlgn="auto" hangingPunct="1">
              <a:spcAft>
                <a:spcPts val="0"/>
              </a:spcAft>
              <a:defRPr/>
            </a:pPr>
            <a:endParaRPr lang="en-GB" sz="1700" dirty="0"/>
          </a:p>
        </p:txBody>
      </p:sp>
      <p:pic>
        <p:nvPicPr>
          <p:cNvPr id="2" name="Picture 1"/>
          <p:cNvPicPr>
            <a:picLocks noChangeAspect="1"/>
          </p:cNvPicPr>
          <p:nvPr/>
        </p:nvPicPr>
        <p:blipFill>
          <a:blip r:embed="rId3"/>
          <a:stretch>
            <a:fillRect/>
          </a:stretch>
        </p:blipFill>
        <p:spPr>
          <a:xfrm>
            <a:off x="630541" y="2065115"/>
            <a:ext cx="1801358" cy="853605"/>
          </a:xfrm>
          <a:prstGeom prst="rect">
            <a:avLst/>
          </a:prstGeom>
        </p:spPr>
      </p:pic>
      <p:sp>
        <p:nvSpPr>
          <p:cNvPr id="17412" name="Slide Number Placeholder 3"/>
          <p:cNvSpPr>
            <a:spLocks noGrp="1"/>
          </p:cNvSpPr>
          <p:nvPr>
            <p:ph type="sldNum" sz="quarter" idx="12"/>
          </p:nvPr>
        </p:nvSpPr>
        <p:spPr bwMode="auto">
          <a:xfrm>
            <a:off x="7900987" y="6356350"/>
            <a:ext cx="6143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DDFA6A13-510A-44E7-9A6B-ACB411566F93}" type="slidenum">
              <a:rPr lang="en-GB" altLang="en-US" sz="1000">
                <a:solidFill>
                  <a:prstClr val="black">
                    <a:tint val="75000"/>
                  </a:prstClr>
                </a:solidFill>
              </a:rPr>
              <a:pPr>
                <a:spcBef>
                  <a:spcPct val="0"/>
                </a:spcBef>
                <a:spcAft>
                  <a:spcPts val="600"/>
                </a:spcAft>
                <a:buFontTx/>
                <a:buNone/>
              </a:pPr>
              <a:t>19</a:t>
            </a:fld>
            <a:endParaRPr lang="en-GB" altLang="en-US" sz="1000" dirty="0">
              <a:solidFill>
                <a:prstClr val="black">
                  <a:tint val="75000"/>
                </a:prstClr>
              </a:solidFill>
            </a:endParaRPr>
          </a:p>
        </p:txBody>
      </p:sp>
      <p:sp>
        <p:nvSpPr>
          <p:cNvPr id="4" name="Rectangle 3">
            <a:extLst>
              <a:ext uri="{FF2B5EF4-FFF2-40B4-BE49-F238E27FC236}">
                <a16:creationId xmlns="" xmlns:a16="http://schemas.microsoft.com/office/drawing/2014/main" id="{03A2B141-9084-5C4F-8571-19E3246B17B2}"/>
              </a:ext>
            </a:extLst>
          </p:cNvPr>
          <p:cNvSpPr/>
          <p:nvPr/>
        </p:nvSpPr>
        <p:spPr>
          <a:xfrm>
            <a:off x="3260451" y="787926"/>
            <a:ext cx="4825694" cy="4801314"/>
          </a:xfrm>
          <a:prstGeom prst="rect">
            <a:avLst/>
          </a:prstGeom>
        </p:spPr>
        <p:txBody>
          <a:bodyPr wrap="square">
            <a:spAutoFit/>
          </a:bodyPr>
          <a:lstStyle/>
          <a:p>
            <a:pPr marL="457200" lvl="0" indent="-457200">
              <a:spcAft>
                <a:spcPts val="600"/>
              </a:spcAft>
              <a:buFont typeface="Arial" panose="020B0604020202020204" pitchFamily="34" charset="0"/>
              <a:buChar char="•"/>
            </a:pPr>
            <a:r>
              <a:rPr lang="en-GB" sz="2000" dirty="0"/>
              <a:t>We receive a small grant each year from MOJ</a:t>
            </a:r>
          </a:p>
          <a:p>
            <a:pPr marL="457200" lvl="0" indent="-457200">
              <a:spcAft>
                <a:spcPts val="600"/>
              </a:spcAft>
              <a:buFont typeface="Arial" panose="020B0604020202020204" pitchFamily="34" charset="0"/>
              <a:buChar char="•"/>
            </a:pPr>
            <a:r>
              <a:rPr lang="en-GB" sz="2000" dirty="0"/>
              <a:t>But we rely on donations for the vast majority of our funds</a:t>
            </a:r>
          </a:p>
          <a:p>
            <a:pPr marL="457200" lvl="0" indent="-457200">
              <a:spcAft>
                <a:spcPts val="600"/>
              </a:spcAft>
              <a:buFont typeface="Arial" panose="020B0604020202020204" pitchFamily="34" charset="0"/>
              <a:buChar char="•"/>
            </a:pPr>
            <a:r>
              <a:rPr lang="en-GB" sz="2000" dirty="0"/>
              <a:t>It costs less than £35 each time we help a client</a:t>
            </a:r>
          </a:p>
          <a:p>
            <a:pPr marL="457200" lvl="0" indent="-457200">
              <a:spcAft>
                <a:spcPts val="600"/>
              </a:spcAft>
              <a:buFont typeface="Arial" panose="020B0604020202020204" pitchFamily="34" charset="0"/>
              <a:buChar char="•"/>
            </a:pPr>
            <a:r>
              <a:rPr lang="en-GB" sz="2000" dirty="0"/>
              <a:t>Last year we had about 80,000 client contacts, of which about 45,000 were in family court</a:t>
            </a:r>
          </a:p>
          <a:p>
            <a:pPr marL="457200" lvl="0" indent="-457200">
              <a:spcAft>
                <a:spcPts val="600"/>
              </a:spcAft>
              <a:buFont typeface="Arial" panose="020B0604020202020204" pitchFamily="34" charset="0"/>
              <a:buChar char="•"/>
            </a:pPr>
            <a:r>
              <a:rPr lang="en-GB" sz="2000" dirty="0"/>
              <a:t>Less than 5% of our funding comes from lawyers</a:t>
            </a:r>
          </a:p>
          <a:p>
            <a:pPr marL="457200" lvl="0" indent="-457200">
              <a:spcAft>
                <a:spcPts val="600"/>
              </a:spcAft>
              <a:buFont typeface="Arial" panose="020B0604020202020204" pitchFamily="34" charset="0"/>
              <a:buChar char="•"/>
            </a:pPr>
            <a:endParaRPr lang="en-GB" sz="2400" dirty="0"/>
          </a:p>
          <a:p>
            <a:pPr marL="457200" lvl="0" indent="-457200">
              <a:spcAft>
                <a:spcPts val="600"/>
              </a:spcAft>
              <a:buFont typeface="Arial" panose="020B0604020202020204" pitchFamily="34" charset="0"/>
              <a:buChar char="•"/>
            </a:pPr>
            <a:endParaRPr lang="en-GB" sz="3200" dirty="0"/>
          </a:p>
        </p:txBody>
      </p:sp>
    </p:spTree>
    <p:extLst>
      <p:ext uri="{BB962C8B-B14F-4D97-AF65-F5344CB8AC3E}">
        <p14:creationId xmlns:p14="http://schemas.microsoft.com/office/powerpoint/2010/main" val="1631498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 xmlns:a16="http://schemas.microsoft.com/office/drawing/2014/main" id="{FB33DC6A-1F1C-4A06-834E-CFF88F1C0B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3" name="Freeform: Shape 82">
            <a:extLst>
              <a:ext uri="{FF2B5EF4-FFF2-40B4-BE49-F238E27FC236}">
                <a16:creationId xmlns="" xmlns:a16="http://schemas.microsoft.com/office/drawing/2014/main" id="{0FE1D5CF-87B8-4A8A-AD3C-01D06A6076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656480"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85" name="Freeform: Shape 84">
            <a:extLst>
              <a:ext uri="{FF2B5EF4-FFF2-40B4-BE49-F238E27FC236}">
                <a16:creationId xmlns="" xmlns:a16="http://schemas.microsoft.com/office/drawing/2014/main" id="{60926200-45C2-41E9-839F-31CD5FE4CD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2493"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50" name="Title 1"/>
          <p:cNvSpPr>
            <a:spLocks noGrp="1"/>
          </p:cNvSpPr>
          <p:nvPr>
            <p:ph type="ctrTitle"/>
          </p:nvPr>
        </p:nvSpPr>
        <p:spPr>
          <a:xfrm>
            <a:off x="444093" y="1612692"/>
            <a:ext cx="3764306" cy="3204134"/>
          </a:xfrm>
        </p:spPr>
        <p:txBody>
          <a:bodyPr vert="horz" lIns="91440" tIns="45720" rIns="91440" bIns="45720" rtlCol="0" anchor="b">
            <a:normAutofit fontScale="90000"/>
          </a:bodyPr>
          <a:lstStyle/>
          <a:p>
            <a:pPr algn="l" eaLnBrk="1" hangingPunct="1">
              <a:lnSpc>
                <a:spcPct val="90000"/>
              </a:lnSpc>
            </a:pP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Support Through Court – a charity which supports Litigants in Person facing family and civil Court proceedings without lawyers</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b="1" kern="1200" dirty="0">
                <a:latin typeface="+mj-lt"/>
                <a:ea typeface="+mj-ea"/>
                <a:cs typeface="+mj-cs"/>
              </a:rPr>
              <a:t>Manjit Rai </a:t>
            </a: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Service Manager Support Through Court Nottingham office</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RCJ Advice is a unique Citizens Advice service providing legal advice to litigants in person in a range of matters alongside running projects such as FLOWS and </a:t>
            </a:r>
            <a:r>
              <a:rPr lang="en-US" altLang="en-US" sz="1500" kern="1200" dirty="0" err="1">
                <a:latin typeface="+mj-lt"/>
                <a:ea typeface="+mj-ea"/>
                <a:cs typeface="+mj-cs"/>
              </a:rPr>
              <a:t>CourtNav</a:t>
            </a: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b="1" kern="1200" dirty="0">
                <a:latin typeface="+mj-lt"/>
                <a:ea typeface="+mj-ea"/>
                <a:cs typeface="+mj-cs"/>
              </a:rPr>
              <a:t>Georgina Kerby </a:t>
            </a: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Family Solicitor, RCJ Advice</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r>
              <a:rPr lang="en-US" altLang="en-US" sz="1500" kern="1200" dirty="0">
                <a:latin typeface="+mj-lt"/>
                <a:ea typeface="+mj-ea"/>
                <a:cs typeface="+mj-cs"/>
              </a:rPr>
              <a:t/>
            </a:r>
            <a:br>
              <a:rPr lang="en-US" altLang="en-US" sz="1500" kern="1200" dirty="0">
                <a:latin typeface="+mj-lt"/>
                <a:ea typeface="+mj-ea"/>
                <a:cs typeface="+mj-cs"/>
              </a:rPr>
            </a:br>
            <a:endParaRPr lang="en-US" altLang="en-US" sz="1500" kern="1200" dirty="0">
              <a:latin typeface="+mj-lt"/>
              <a:ea typeface="+mj-ea"/>
              <a:cs typeface="+mj-cs"/>
            </a:endParaRPr>
          </a:p>
        </p:txBody>
      </p:sp>
      <p:sp>
        <p:nvSpPr>
          <p:cNvPr id="87" name="Rectangle 86">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pic>
        <p:nvPicPr>
          <p:cNvPr id="5" name="Picture 4" descr="A person sitting at a desk with a computer&#10;&#10;Description automatically generated">
            <a:extLst>
              <a:ext uri="{FF2B5EF4-FFF2-40B4-BE49-F238E27FC236}">
                <a16:creationId xmlns="" xmlns:a16="http://schemas.microsoft.com/office/drawing/2014/main" id="{6614DAC8-4C9A-D448-BAF9-942D0797A38E}"/>
              </a:ext>
            </a:extLst>
          </p:cNvPr>
          <p:cNvPicPr/>
          <p:nvPr/>
        </p:nvPicPr>
        <p:blipFill>
          <a:blip r:embed="rId3">
            <a:extLst>
              <a:ext uri="{28A0092B-C50C-407E-A947-70E740481C1C}">
                <a14:useLocalDpi xmlns:a14="http://schemas.microsoft.com/office/drawing/2010/main" val="0"/>
              </a:ext>
            </a:extLst>
          </a:blip>
          <a:stretch>
            <a:fillRect/>
          </a:stretch>
        </p:blipFill>
        <p:spPr>
          <a:xfrm>
            <a:off x="5457144" y="625683"/>
            <a:ext cx="3108441" cy="2743200"/>
          </a:xfrm>
          <a:prstGeom prst="rect">
            <a:avLst/>
          </a:prstGeom>
        </p:spPr>
      </p:pic>
      <p:sp>
        <p:nvSpPr>
          <p:cNvPr id="89" name="Rectangle 88">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6823" y="4546920"/>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5916113" y="3695854"/>
            <a:ext cx="1796695" cy="851066"/>
          </a:xfrm>
          <a:prstGeom prst="rect">
            <a:avLst/>
          </a:prstGeom>
        </p:spPr>
      </p:pic>
      <p:sp>
        <p:nvSpPr>
          <p:cNvPr id="2053" name="Slide Number Placeholder 6"/>
          <p:cNvSpPr>
            <a:spLocks noGrp="1"/>
          </p:cNvSpPr>
          <p:nvPr>
            <p:ph type="sldNum" sz="quarter" idx="12"/>
          </p:nvPr>
        </p:nvSpPr>
        <p:spPr bwMode="auto">
          <a:xfrm>
            <a:off x="7874737" y="6356350"/>
            <a:ext cx="90244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5FBB3D80-C7BC-4AA5-B94C-20F541B6AB54}" type="slidenum">
              <a:rPr lang="en-US" altLang="en-US" sz="1000">
                <a:solidFill>
                  <a:schemeClr val="tx1">
                    <a:lumMod val="50000"/>
                    <a:lumOff val="50000"/>
                  </a:schemeClr>
                </a:solidFill>
                <a:latin typeface="+mn-lt"/>
                <a:cs typeface="+mn-cs"/>
              </a:rPr>
              <a:pPr>
                <a:spcBef>
                  <a:spcPct val="0"/>
                </a:spcBef>
                <a:spcAft>
                  <a:spcPts val="600"/>
                </a:spcAft>
                <a:buFontTx/>
                <a:buNone/>
              </a:pPr>
              <a:t>2</a:t>
            </a:fld>
            <a:endParaRPr lang="en-US" altLang="en-US" sz="1000" dirty="0">
              <a:solidFill>
                <a:schemeClr val="tx1">
                  <a:lumMod val="50000"/>
                  <a:lumOff val="50000"/>
                </a:schemeClr>
              </a:solidFill>
              <a:latin typeface="+mn-lt"/>
              <a:cs typeface="+mn-cs"/>
            </a:endParaRPr>
          </a:p>
        </p:txBody>
      </p:sp>
      <p:pic>
        <p:nvPicPr>
          <p:cNvPr id="4" name="Picture 3">
            <a:extLst>
              <a:ext uri="{FF2B5EF4-FFF2-40B4-BE49-F238E27FC236}">
                <a16:creationId xmlns="" xmlns:a16="http://schemas.microsoft.com/office/drawing/2014/main" id="{D583AAA5-0156-4C6B-9EB3-47F31F9C29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0109" y="4816826"/>
            <a:ext cx="2446973" cy="8856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603250" y="2631908"/>
            <a:ext cx="3365498" cy="1594183"/>
          </a:xfrm>
          <a:prstGeom prst="rect">
            <a:avLst/>
          </a:prstGeom>
        </p:spPr>
      </p:pic>
      <p:sp>
        <p:nvSpPr>
          <p:cNvPr id="5" name="Footer Placeholder 6"/>
          <p:cNvSpPr>
            <a:spLocks noGrp="1"/>
          </p:cNvSpPr>
          <p:nvPr>
            <p:ph type="ftr" sz="quarter" idx="11"/>
          </p:nvPr>
        </p:nvSpPr>
        <p:spPr>
          <a:xfrm>
            <a:off x="543619" y="6356350"/>
            <a:ext cx="3878609" cy="365125"/>
          </a:xfrm>
        </p:spPr>
        <p:txBody>
          <a:bodyPr>
            <a:normAutofit/>
          </a:bodyPr>
          <a:lstStyle/>
          <a:p>
            <a:pPr algn="l">
              <a:defRPr/>
            </a:pPr>
            <a:endParaRPr lang="en-GB" sz="1000" dirty="0">
              <a:solidFill>
                <a:schemeClr val="bg1">
                  <a:lumMod val="50000"/>
                  <a:lumOff val="50000"/>
                </a:schemeClr>
              </a:solidFill>
            </a:endParaRPr>
          </a:p>
        </p:txBody>
      </p:sp>
      <p:sp>
        <p:nvSpPr>
          <p:cNvPr id="75" name="Rectangle 74">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72000" y="-2"/>
            <a:ext cx="4572000"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4" name="Title 1"/>
          <p:cNvSpPr>
            <a:spLocks noGrp="1"/>
          </p:cNvSpPr>
          <p:nvPr>
            <p:ph type="title"/>
          </p:nvPr>
        </p:nvSpPr>
        <p:spPr>
          <a:xfrm>
            <a:off x="4989785" y="-1179512"/>
            <a:ext cx="3615898" cy="1984785"/>
          </a:xfrm>
        </p:spPr>
        <p:txBody>
          <a:bodyPr anchor="b">
            <a:normAutofit/>
          </a:bodyPr>
          <a:lstStyle/>
          <a:p>
            <a:pPr eaLnBrk="1" hangingPunct="1"/>
            <a:r>
              <a:rPr lang="en-GB" altLang="en-US" sz="3500" b="1" dirty="0">
                <a:solidFill>
                  <a:srgbClr val="FFFFFF"/>
                </a:solidFill>
              </a:rPr>
              <a:t>Quote:</a:t>
            </a:r>
          </a:p>
        </p:txBody>
      </p:sp>
      <p:sp>
        <p:nvSpPr>
          <p:cNvPr id="3075" name="Content Placeholder 2"/>
          <p:cNvSpPr>
            <a:spLocks noGrp="1"/>
          </p:cNvSpPr>
          <p:nvPr>
            <p:ph idx="1"/>
          </p:nvPr>
        </p:nvSpPr>
        <p:spPr>
          <a:xfrm>
            <a:off x="4989786" y="620688"/>
            <a:ext cx="3615897" cy="5812755"/>
          </a:xfrm>
        </p:spPr>
        <p:txBody>
          <a:bodyPr anchor="t">
            <a:noAutofit/>
          </a:bodyPr>
          <a:lstStyle/>
          <a:p>
            <a:pPr marL="0" indent="0" eaLnBrk="1" hangingPunct="1">
              <a:lnSpc>
                <a:spcPct val="90000"/>
              </a:lnSpc>
              <a:buNone/>
            </a:pPr>
            <a:endParaRPr lang="en-GB" altLang="en-US" sz="2000" dirty="0">
              <a:solidFill>
                <a:srgbClr val="FFFFFF"/>
              </a:solidFill>
            </a:endParaRPr>
          </a:p>
          <a:p>
            <a:pPr marL="0" indent="0" eaLnBrk="1" hangingPunct="1">
              <a:lnSpc>
                <a:spcPct val="90000"/>
              </a:lnSpc>
              <a:buNone/>
            </a:pPr>
            <a:endParaRPr lang="en-GB" altLang="en-US" sz="2000" dirty="0">
              <a:solidFill>
                <a:srgbClr val="FFFFFF"/>
              </a:solidFill>
            </a:endParaRPr>
          </a:p>
          <a:p>
            <a:pPr marL="0" indent="0" eaLnBrk="1" hangingPunct="1">
              <a:lnSpc>
                <a:spcPct val="90000"/>
              </a:lnSpc>
              <a:buNone/>
            </a:pPr>
            <a:r>
              <a:rPr lang="en-GB" altLang="en-US" sz="2000" dirty="0">
                <a:solidFill>
                  <a:srgbClr val="FFFFFF"/>
                </a:solidFill>
              </a:rPr>
              <a:t> </a:t>
            </a:r>
            <a:r>
              <a:rPr lang="en-GB" sz="2000" i="1" dirty="0">
                <a:solidFill>
                  <a:srgbClr val="FFFFFF"/>
                </a:solidFill>
              </a:rPr>
              <a:t>‘I have no hesitation in reporting significant qualitative differences in the service offered to litigants in person between those centres who have a STC unit and those that do not’</a:t>
            </a:r>
          </a:p>
          <a:p>
            <a:pPr marL="0" indent="0" eaLnBrk="1" hangingPunct="1">
              <a:lnSpc>
                <a:spcPct val="90000"/>
              </a:lnSpc>
              <a:buNone/>
            </a:pPr>
            <a:endParaRPr lang="en-GB" sz="2000" i="1" dirty="0">
              <a:solidFill>
                <a:srgbClr val="FFFFFF"/>
              </a:solidFill>
            </a:endParaRPr>
          </a:p>
          <a:p>
            <a:pPr marL="0" indent="0" eaLnBrk="1" hangingPunct="1">
              <a:lnSpc>
                <a:spcPct val="90000"/>
              </a:lnSpc>
              <a:buNone/>
            </a:pPr>
            <a:r>
              <a:rPr lang="en-GB" sz="2000" dirty="0">
                <a:solidFill>
                  <a:srgbClr val="FFFFFF"/>
                </a:solidFill>
              </a:rPr>
              <a:t>Sir Andrew MacFarlane, President of the Family Division </a:t>
            </a:r>
            <a:endParaRPr lang="en-GB" altLang="en-US" sz="2000" dirty="0">
              <a:solidFill>
                <a:srgbClr val="FFFFFF"/>
              </a:solidFill>
            </a:endParaRPr>
          </a:p>
          <a:p>
            <a:pPr marL="0" indent="0" eaLnBrk="1" hangingPunct="1">
              <a:lnSpc>
                <a:spcPct val="90000"/>
              </a:lnSpc>
              <a:buNone/>
            </a:pPr>
            <a:endParaRPr lang="en-GB" sz="2000" dirty="0">
              <a:solidFill>
                <a:srgbClr val="FFFFFF"/>
              </a:solidFill>
            </a:endParaRPr>
          </a:p>
        </p:txBody>
      </p:sp>
      <p:sp>
        <p:nvSpPr>
          <p:cNvPr id="3076"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57CA8ABC-F019-43E6-B345-B9897FBDD0EE}" type="slidenum">
              <a:rPr lang="en-GB" altLang="en-US" sz="1000">
                <a:solidFill>
                  <a:srgbClr val="FFFFFF"/>
                </a:solidFill>
              </a:rPr>
              <a:pPr>
                <a:spcBef>
                  <a:spcPct val="0"/>
                </a:spcBef>
                <a:spcAft>
                  <a:spcPts val="600"/>
                </a:spcAft>
                <a:buFontTx/>
                <a:buNone/>
              </a:pPr>
              <a:t>20</a:t>
            </a:fld>
            <a:endParaRPr lang="en-GB" altLang="en-US" sz="1000" dirty="0">
              <a:solidFill>
                <a:srgbClr val="FFFFFF"/>
              </a:solidFill>
            </a:endParaRPr>
          </a:p>
        </p:txBody>
      </p:sp>
    </p:spTree>
    <p:extLst>
      <p:ext uri="{BB962C8B-B14F-4D97-AF65-F5344CB8AC3E}">
        <p14:creationId xmlns:p14="http://schemas.microsoft.com/office/powerpoint/2010/main" val="9822231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0" name="Title 1"/>
          <p:cNvSpPr>
            <a:spLocks noGrp="1"/>
          </p:cNvSpPr>
          <p:nvPr>
            <p:ph type="title"/>
          </p:nvPr>
        </p:nvSpPr>
        <p:spPr>
          <a:xfrm>
            <a:off x="482600" y="640080"/>
            <a:ext cx="2322320" cy="5613236"/>
          </a:xfrm>
        </p:spPr>
        <p:txBody>
          <a:bodyPr anchor="ctr">
            <a:normAutofit/>
          </a:bodyPr>
          <a:lstStyle/>
          <a:p>
            <a:pPr eaLnBrk="1" hangingPunct="1"/>
            <a:r>
              <a:rPr lang="en-GB" altLang="en-US" sz="3100" b="1" dirty="0">
                <a:solidFill>
                  <a:srgbClr val="FFFFFF"/>
                </a:solidFill>
              </a:rPr>
              <a:t>QUESTIONS AND DISCUSSION</a:t>
            </a:r>
          </a:p>
        </p:txBody>
      </p:sp>
      <p:sp>
        <p:nvSpPr>
          <p:cNvPr id="3" name="Content Placeholder 2"/>
          <p:cNvSpPr>
            <a:spLocks noGrp="1"/>
          </p:cNvSpPr>
          <p:nvPr>
            <p:ph idx="1"/>
          </p:nvPr>
        </p:nvSpPr>
        <p:spPr>
          <a:xfrm>
            <a:off x="3524863" y="640082"/>
            <a:ext cx="5136536" cy="2484884"/>
          </a:xfrm>
        </p:spPr>
        <p:txBody>
          <a:bodyPr rtlCol="0" anchor="ctr">
            <a:normAutofit/>
          </a:bodyPr>
          <a:lstStyle/>
          <a:p>
            <a:pPr lvl="1" eaLnBrk="1" fontAlgn="auto" hangingPunct="1">
              <a:spcAft>
                <a:spcPts val="0"/>
              </a:spcAft>
              <a:buFont typeface="Arial" panose="020B0604020202020204" pitchFamily="34" charset="0"/>
              <a:buNone/>
              <a:defRPr/>
            </a:pPr>
            <a:endParaRPr lang="en-GB" sz="1700" dirty="0"/>
          </a:p>
          <a:p>
            <a:pPr lvl="1" eaLnBrk="1" fontAlgn="auto" hangingPunct="1">
              <a:spcAft>
                <a:spcPts val="0"/>
              </a:spcAft>
              <a:defRPr/>
            </a:pPr>
            <a:endParaRPr lang="en-GB" sz="1700" dirty="0"/>
          </a:p>
          <a:p>
            <a:pPr eaLnBrk="1" fontAlgn="auto" hangingPunct="1">
              <a:spcAft>
                <a:spcPts val="0"/>
              </a:spcAft>
              <a:defRPr/>
            </a:pPr>
            <a:endParaRPr lang="en-GB" sz="1700" dirty="0"/>
          </a:p>
        </p:txBody>
      </p:sp>
      <p:sp>
        <p:nvSpPr>
          <p:cNvPr id="17412" name="Slide Number Placeholder 3"/>
          <p:cNvSpPr>
            <a:spLocks noGrp="1"/>
          </p:cNvSpPr>
          <p:nvPr>
            <p:ph type="sldNum" sz="quarter" idx="12"/>
          </p:nvPr>
        </p:nvSpPr>
        <p:spPr bwMode="auto">
          <a:xfrm>
            <a:off x="7900987" y="6356350"/>
            <a:ext cx="6143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DDFA6A13-510A-44E7-9A6B-ACB411566F93}" type="slidenum">
              <a:rPr lang="en-GB" altLang="en-US" sz="1000">
                <a:solidFill>
                  <a:prstClr val="black">
                    <a:tint val="75000"/>
                  </a:prstClr>
                </a:solidFill>
              </a:rPr>
              <a:pPr>
                <a:spcBef>
                  <a:spcPct val="0"/>
                </a:spcBef>
                <a:spcAft>
                  <a:spcPts val="600"/>
                </a:spcAft>
                <a:buFontTx/>
                <a:buNone/>
              </a:pPr>
              <a:t>21</a:t>
            </a:fld>
            <a:endParaRPr lang="en-GB" altLang="en-US" sz="1000" dirty="0">
              <a:solidFill>
                <a:prstClr val="black">
                  <a:tint val="75000"/>
                </a:prstClr>
              </a:solidFill>
            </a:endParaRPr>
          </a:p>
        </p:txBody>
      </p:sp>
      <p:pic>
        <p:nvPicPr>
          <p:cNvPr id="5" name="Picture 4">
            <a:extLst>
              <a:ext uri="{FF2B5EF4-FFF2-40B4-BE49-F238E27FC236}">
                <a16:creationId xmlns="" xmlns:a16="http://schemas.microsoft.com/office/drawing/2014/main" id="{23695540-5496-4458-A44B-440E4BA35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051" y="2802366"/>
            <a:ext cx="4763165" cy="1295581"/>
          </a:xfrm>
          <a:prstGeom prst="rect">
            <a:avLst/>
          </a:prstGeom>
        </p:spPr>
      </p:pic>
    </p:spTree>
    <p:extLst>
      <p:ext uri="{BB962C8B-B14F-4D97-AF65-F5344CB8AC3E}">
        <p14:creationId xmlns:p14="http://schemas.microsoft.com/office/powerpoint/2010/main" val="409972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485" name="TextBox 7"/>
          <p:cNvSpPr txBox="1">
            <a:spLocks noChangeArrowheads="1"/>
          </p:cNvSpPr>
          <p:nvPr/>
        </p:nvSpPr>
        <p:spPr bwMode="auto">
          <a:xfrm>
            <a:off x="482600" y="640080"/>
            <a:ext cx="2322320" cy="56132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spcAft>
                <a:spcPts val="600"/>
              </a:spcAft>
              <a:buNone/>
            </a:pPr>
            <a:r>
              <a:rPr lang="en-US" altLang="en-US" sz="4400" b="1" kern="1200" dirty="0">
                <a:solidFill>
                  <a:srgbClr val="FFFFFF"/>
                </a:solidFill>
                <a:latin typeface="+mj-lt"/>
                <a:ea typeface="+mj-ea"/>
                <a:cs typeface="+mj-cs"/>
              </a:rPr>
              <a:t>Contact</a:t>
            </a:r>
          </a:p>
        </p:txBody>
      </p:sp>
      <p:sp>
        <p:nvSpPr>
          <p:cNvPr id="20491" name="TextBox 10"/>
          <p:cNvSpPr txBox="1">
            <a:spLocks noChangeArrowheads="1"/>
          </p:cNvSpPr>
          <p:nvPr/>
        </p:nvSpPr>
        <p:spPr bwMode="auto">
          <a:xfrm>
            <a:off x="5043783" y="640080"/>
            <a:ext cx="3557957" cy="25501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28600" eaLnBrk="1" hangingPunct="1">
              <a:lnSpc>
                <a:spcPct val="90000"/>
              </a:lnSpc>
              <a:spcBef>
                <a:spcPct val="0"/>
              </a:spcBef>
            </a:pPr>
            <a:endParaRPr lang="en-US" altLang="en-US" sz="2000" dirty="0">
              <a:latin typeface="+mj-lt"/>
              <a:cs typeface="+mn-cs"/>
            </a:endParaRPr>
          </a:p>
          <a:p>
            <a:pPr indent="-228600" eaLnBrk="1" hangingPunct="1">
              <a:lnSpc>
                <a:spcPct val="90000"/>
              </a:lnSpc>
            </a:pPr>
            <a:r>
              <a:rPr lang="en-US" sz="2000" dirty="0" smtClean="0">
                <a:latin typeface="+mj-lt"/>
                <a:cs typeface="+mn-cs"/>
              </a:rPr>
              <a:t>Helpline </a:t>
            </a:r>
            <a:r>
              <a:rPr lang="en-US" sz="2000" dirty="0">
                <a:latin typeface="+mj-lt"/>
                <a:cs typeface="+mn-cs"/>
              </a:rPr>
              <a:t>for clients 03000 810 006 (9.30 to 4.30, Mondays to Fridays)</a:t>
            </a:r>
          </a:p>
          <a:p>
            <a:pPr indent="-228600" eaLnBrk="1" hangingPunct="1">
              <a:lnSpc>
                <a:spcPct val="90000"/>
              </a:lnSpc>
              <a:spcBef>
                <a:spcPct val="0"/>
              </a:spcBef>
            </a:pPr>
            <a:endParaRPr lang="en-US" altLang="en-US" sz="1700" dirty="0">
              <a:latin typeface="+mn-lt"/>
              <a:cs typeface="+mn-cs"/>
            </a:endParaRPr>
          </a:p>
          <a:p>
            <a:pPr indent="-228600" eaLnBrk="1" hangingPunct="1">
              <a:lnSpc>
                <a:spcPct val="90000"/>
              </a:lnSpc>
              <a:spcBef>
                <a:spcPct val="0"/>
              </a:spcBef>
            </a:pPr>
            <a:endParaRPr lang="en-US" altLang="en-US" sz="1700" dirty="0">
              <a:latin typeface="+mn-lt"/>
              <a:cs typeface="+mn-cs"/>
            </a:endParaRPr>
          </a:p>
        </p:txBody>
      </p:sp>
      <p:pic>
        <p:nvPicPr>
          <p:cNvPr id="2" name="Picture 1"/>
          <p:cNvPicPr>
            <a:picLocks noChangeAspect="1"/>
          </p:cNvPicPr>
          <p:nvPr/>
        </p:nvPicPr>
        <p:blipFill>
          <a:blip r:embed="rId2"/>
          <a:stretch>
            <a:fillRect/>
          </a:stretch>
        </p:blipFill>
        <p:spPr>
          <a:xfrm>
            <a:off x="3210013" y="1154178"/>
            <a:ext cx="1932868" cy="915923"/>
          </a:xfrm>
          <a:prstGeom prst="rect">
            <a:avLst/>
          </a:prstGeom>
        </p:spPr>
      </p:pic>
      <p:sp>
        <p:nvSpPr>
          <p:cNvPr id="20483" name="Slide Number Placeholder 5"/>
          <p:cNvSpPr>
            <a:spLocks noGrp="1"/>
          </p:cNvSpPr>
          <p:nvPr>
            <p:ph type="sldNum" sz="quarter" idx="12"/>
          </p:nvPr>
        </p:nvSpPr>
        <p:spPr bwMode="auto">
          <a:xfrm>
            <a:off x="7900987" y="6356350"/>
            <a:ext cx="61436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600"/>
              </a:spcAft>
              <a:buFontTx/>
              <a:buNone/>
            </a:pPr>
            <a:fld id="{DA484235-D514-40EC-89AF-541199BA3E4C}" type="slidenum">
              <a:rPr lang="en-US" altLang="en-US" sz="1000">
                <a:solidFill>
                  <a:prstClr val="black">
                    <a:tint val="75000"/>
                  </a:prstClr>
                </a:solidFill>
                <a:latin typeface="+mn-lt"/>
                <a:cs typeface="+mn-cs"/>
              </a:rPr>
              <a:pPr>
                <a:spcBef>
                  <a:spcPct val="0"/>
                </a:spcBef>
                <a:spcAft>
                  <a:spcPts val="600"/>
                </a:spcAft>
                <a:buFontTx/>
                <a:buNone/>
              </a:pPr>
              <a:t>22</a:t>
            </a:fld>
            <a:endParaRPr lang="en-US" altLang="en-US" sz="1000" dirty="0">
              <a:solidFill>
                <a:prstClr val="black">
                  <a:tint val="75000"/>
                </a:prstClr>
              </a:solidFill>
              <a:latin typeface="+mn-lt"/>
              <a:cs typeface="+mn-cs"/>
            </a:endParaRPr>
          </a:p>
        </p:txBody>
      </p:sp>
      <p:sp>
        <p:nvSpPr>
          <p:cNvPr id="20492" name="Rectangle 11"/>
          <p:cNvSpPr>
            <a:spLocks noChangeArrowheads="1"/>
          </p:cNvSpPr>
          <p:nvPr/>
        </p:nvSpPr>
        <p:spPr bwMode="auto">
          <a:xfrm>
            <a:off x="900113" y="2565400"/>
            <a:ext cx="712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20486" name="AutoShape 2" descr="data:image/jpeg;base64,/9j/4AAQSkZJRgABAQAAAQABAAD/2wCEAAkGBhQSEBUUEg8VEBUVERUQEBYRFhUQEBURFRIWFRYQFRQXHCgeFx4jGRYVKy8iIygpLC44Fx4xNTAqNSYtLCkBCQoKBQUFDQUFDSkYEhgpKSkpKSkpKSkpKSkpKSkpKSkpKSkpKSkpKSkpKSkpKSkpKSkpKSkpKSkpKSkpKSkpKf/AABEIAGQB9gMBIgACEQEDEQH/xAAcAAEAAwEBAQEBAAAAAAAAAAAABQYHBAgDAgH/xABLEAACAQMCBAMDBgoFCgcAAAABAgMABBEFEgYTITEHIkEIMlEUQmFxdLMVIzM1NlJygZGyNHOhorQWJUNidYKDhJKxFxgkVJPB4f/EABQBAQAAAAAAAAAAAAAAAAAAAAD/xAAUEQEAAAAAAAAAAAAAAAAAAAAA/9oADAMBAAIRAxEAPwDcaUpQKUpQKUpQKUpQKUpQKUpQKUqsa3x1Hb3Ah280srY2N7sq4YpJ0wg2ebOSeh8tBZ6Vx6Rqa3ECTICoddwDdGHoVP1EGuygUrlm1SJGCPNGjH3VZ1Vj27AnJ7j+NVvS9YmOpzo9wpgwVhXYVAdMZAY9iN3UnIfB2hdh3hbqVzWepRSjMUySj4xurjqqsPdP6rKf94fGvnqmrJbpvlysfz3ALJGP1nx1Vf8AWxgepAoO2lfOC4V1Do6urDcrKQysD2II6EV9KBSlKBSlU3xK8Q/wTFFJ8m+Uc2RkxzOVtwu7OdpzQXKlQvCHFMWo2kdzD0DDDqTlo5B70bfV/aCD61LXNwsaM7sERFLuzHCqqjJYn0AANB9KVnPA/jCupX720dqY0CSSJK0mWZUZQCY9vlyGz3OK/HDHiTd3OtT2MliI4YzKAwDiRBGTtkkJO0h8DGAPeGCfUNJpSlApVC8WOPbjTIoGtrZZubIyu8gdo02hSEwhHmbJx1+Ye9XHR7xpreKV4jC8kKSPG3vIzIGMZ+kE4/dQdlKVHa7xFb2UXNup1gTO0F89WwTtUAEscA9APSgkaV8LG8WaJJYzuSRFkQ4IyjqGU4PUdCK+9ApSlApSlApSlApVV8SuNPwZYNOqCSRnWGFWzs5jAnLY64CqxwO+MdM5qs+Hl7rlxLBcXbxGzmRpCoWJZAjRkxEBQGGSVPc9O9BqFKUoFKUoFKUoFKUoFKUoFKUoFKUoFKUoFKUoFKUoFKUoFKUoFKUoFKUoFKUoFYZ4p3UYvuRbB2d3YziRlFksxRX9/Od20kmMYOWJXBkbdudebPGnTRFq7c3mR28yc+PYQVMxjCtIEJwMuqhj39euMEOWy48uLKaInUXlEaELDCoNuh5w5kUisRuG0SYPvAhSOmDXo3R9aju7ZJ4G3JIm9O2QSPdYA4BHqM9K8xrPbRQQRmJIZRunW4YmUSxKs20eXHLzKCACCewJZela37PesGXTGhY9bedlXoR+LkG8ebsTuL/SOn0ZCD0iC3ltXmu4bbc96ba7uL5ZJ5hO77QiIGUxxqrRDdzBgBj2Azw2nDlr8vuFka1VI1LvJJPNLCyusPTIdXuPMsnkZ/KemW6ZmfEHQ0a+lXlR/juVMXkdI5FdFyeQsgIdm2jIAyfN16kCOu9HlZZC8VsvOQJcmMKu2MkZeAtCBzDgl87eyY7LtCYsAkd/pr21tFA1yN5ayDRwzWRjJfnwHHLdSYiAS3vEZJUVrVZf4biGA3FxMILYRQRxFopUe2C8yQSOsigJljEmQoAyO1W3T+NrG+hmMF6CiLsmYboXjDgqHG8Ajr2YetBlXiXriafNKmk3L25yPl0UUkYtld845URO5JARluWMDIzjrX14F8ep5bmG3vI4isjLFzUDrJuI2glFDBizY7BQN3wFU7X+Fbe1lumWT8JKkY5OzK7SSA1zO0fl2qQRjILlgcY6mkWtuzyqipudnVFXtliwAX0x1+qg9uUrm0zPJjyjRnlplJG5jodo8jPk7iPU5Ofia6aBWOe0n/RbT+vf7utjrHPaT/otp/Xv93QVvhTUpOH9RjSYsbK9iilDHsA6giXp86NmIb4jrj3as3jPxXJcSRaRZeeWdkNxtPzWwyRZHYEYZj8APQmrPxFwQmp6NDEcLKttFJbOfmyiFehP6rdj+49wKhfB/wAMJbJpLq+UfKWHKiG4S8uIAAtuBIy2APoC49SKCo+EWkC14juLcMX5MM8W49CxV4wWx6ZNXvhnxGuLjXbmweOIRQ87YyhxKeW6qu4liOxPpVV4D/S6/wD+a+9Sv5wH+l1//wA196lBI6z413NvqdzaCyW5CMYrVYQ4maXybd5ycjBboq57dqjdU8VdbsXjlvtPjjhkbATaVyO5QSB2Ktj9b6elf3hn9Mrn/j/dLVi9odf80p9F5Fj/AOOWg6fEjxNksrG0urRI5FuSGHPDHyNEJFOFYYPWuvjvxKOnadBPylknuFXlociMMYw7u3XO0ZHTOTkdfWs28TP0d0f+rT/DitJ4n4BTVdKtojJypI4opIXxuAbkqCrD1Uj4dRgH0wQrcPEnEyqszadBJGQHMYC8zaevuLLvBx6dT8RUH496jft+LmtUSzW5U20w/KO/Jbyt5z8X+aOwr9Jxbq/D7xQ36i7tT5I2zvOxcZEcvRgQMYWQfVjuJz2hrlZNKtXQ5V7pHU/FWt5SD/A0Hd4a6vrD/JY57KCGyW2TE3eRolhAjwBKfM3l7r8ajdX8ZruHU7mzjsUuijNFaLEJOaZfKQ0mGOVC78gAdh1HU1pPBv5ts/sVv9wlZPwp+mN1/wAf+RKCw6bxJrgsr2e5tYY5IFWSCN42G9RlpcbJOoCdvXPSp/wv47/ClmZXVEmjkMcyx5Cj5yMoJJwVI9e6tVwIrCuHP8x8SSWrHZbXeBFnooVyTCf919yZ+kmguHHniNcW2pWthZRxSSTbeYZg7BeZJtT3GGMAMTn0xWhyyhVLMwVVBZiegCgZJJ9BisW8Mo/wlr95qTDMcRKW5PxcGKPH1Qq2fpYVo3iWX/BF7szn5LJ277cef+7uoKE3ipqWo3EkejWSNFEfNLMBkjrhiWZVTODherdPrx2cK+LVyl8LDV7VbaZyEjkTyqWb3AwyQQx6B1OM9MdyPt7PBT8FPtxu+Vyc3452R7f7uP7arPtE4+WWPL/LbH9338c1OX/e34/fQfX2hb28KrG1ugshNG8U3+ka45UmYz5+2C/zR271Z/CjU9UkjgS5tIYbNLKPkSjrLIoRFi7SHGV6nKjt6Vx+0X+a4M9/lsefr5E9Xvgb812X2G2+4SgnKUpQKUpQKUpQKUpQKUpQKUpQKUpQKUpQKUpQKUpQKUpQKUpQKUpQKUpQKUpQZXxPx7dza0ul2Mq2uPys/LFy27kmUjY3lCjoD65J69MU1LT/AMNcP8+dYhcxpNsmHlT8TKQ0isQSqOIgTj6e1c2v6Un4RlsdOBF1es9xqd0fM9tZyFWaFD6bumB/rL8QV4vGPi6Kwsk0mz8pMSpNtPWO3x0jJ/Wf1+gnPvCgyRbKyLbvlL7eQ0hTYVfnYBEAcgg+97x7mNhgAqasunTXLzR2+lF4FkVYZLqMtGJYhlxJIe8Wwc3IBzhQDnbkwfBGgTXUwhW2aWKZlhkfDBYm94SiQDAKjJwcggnp2ItPhLA0d7d2klysKiKSLc3WMT86OIlFfAy6b1yRnB/dQXm11S3060kxzJS6pGtzvY3blpCjSu7BsIWAKCPcCN3QlXI+mha255UsbC4TcZMgzIWkVeTsyxbK424wCNyrgHJqI13UxzTtnubZkjeaXlxm4jZXzHC0j7yE/EykjOGJQkncUr9w5mtkxdSM/wCMdWlVYpG2SYBRC4ClSMjcQpaPBHmxQSOq6XBfOZbiBZGSVrhEG+NZVRfxkNwE8uQpiCSEksSo6r5azs8ZxC5W6sdEMKCRQyqRJBIE3ZQpyiqkrIM4PTCkdRk3jgiLlclXRHc52JK52F4kZ45N7qdoB3YOCV5jnAyKjuLPDm7kmuJrERycxo3uLYbQhaSBWaaFicdX5nYg9sE+gZ9qPH92bx52LZdldo5vMuAwkRQAFKqDtI24zjrnJzcf8mkOnvrL2yDCIbdJCJN87z7GurkbQrLvdjjABAXovXdW/ELwznsEjuMtJBKqdZOk0UjJu5Mo+PfqOnT0Pez+FXHSTW/4KvcNBIjQRHswVyxxnBLHcwx8Oh7A0Fq0jiK9stei0+4vTexTwiTfKioQ5jdsxlfQvHjB6dfjWs1k+kaM0lxDYXbhb3TJY7qwuCuflVgrY2HqD06A9ehUHrhs6xQKoPi3wDPqkMCW8kSGOVnbnFlBBTAxtU1fqUHJpNoYreKNiCUijjYjtlUCkj6Mius0pQZxw14cXFvrlzfvJEYpudsVS5lHMdWXcCoHYH1pw14cXFvrlzfvJEYpudsVS5lHMdWXcCoHYfGtHpQZxo/hxcRa/NqLSRGGTmbVBfmjegUZBXHp8alvFPg6XU7EQQPGjidJcylgu1VcEeVSc+YelXGlBlnF/hZc3elWFpHLCslqqrKXZxGSItnkIQk9fiBUvxXwxqjR2n4Pv0t2t4RHIjbgkjbVUsTtYMBt6Bl6ZJz1q+UoMYvvDDV9TkjGqX0IhjbO2EDd17lVVFXJHTcxOPh6VcfErw/OoaeltA6xNC6SQB88shEaPlsRkjyt3wewq7UoMt4H4K1mGW3+V6kgt7YbUhjJk3oEKCNjtXIAPQsWxgYHSuvRPDi4h1+bUGkiMMnN2qpfmjeqgZBXHp8a0elArIPaN0yI2cE5YLMk/Kj+LxupZ1/cVU59Mn41o/Fkl0LOQ2Cq9yNnKWTbsP4xdwO4ge5u9RWYWvh1qeqXsc+tFI4YTlYEZDuGQSirGSFDEDcxO7AA+GAuHg7w58j0mEMuJJv/AFUvxzIBsB+qMJ/bV0mhV1KsoZWBVgeoKkYII+BFfoDH0V/aDGv/AAn1LTriSTRr5Eik7xzHqB1wrBkZXxk4boev15keFfCW4a+F/q90t1MhDRImWQMvuMxIAAU9QqgDPXPodUpQUrxY4Km1SzjggeNGS5WYmUsF2iORcDapOcuP7asnDenNb2dvA5BaG2hhcrkqWjiVCRkA4yKkaUClKUClKUClKUClKUClKUClKUClKUClKUClKUClKUClKUClKUClKUClKUClKUGHR8ayaZqepp+Dp7m4ubktaNsbzqudqEY3MihgQVzkfDoaxjVb6WaeSSdi0ruzSlujbyeoI9MfD0xivT/ipx2+mwIYkTmSiUI8u4qpQKQoVR5mYsMAkDykn4GgeF3g+bkrf6l51kPPiibqZSx3c6Y/qnOQvrnr06EM94glle+it4V5RjeKO3WPKsJXSJeZnvuJCdfQKoHQCtpn4Kt9Oupp4twaQJdZLrGqrHcZmiXG0BNzwHBP0EkZU1XxP4eurLVE1G3hW4AmE+VUsysAgWGWMHthThlxkZ7EZMk/jTDewAiwm58WZHRGjaNoSpSZNxZXIZC3ZcrgN120Ha15N8q+Tq6xQJZqy7IoxKzRzcp2ErKSPKY26dQJFIx3qIfVS0FvO1xJbiWdhC6Qi6ka2F8wjiKE7nbauSxzlFYHcTgyGt3puG5UduId0fLEcYELRBd8BlGeqOvmjx7rhGDYXYT+dXtZI7GzNvM9pHFFaw7hKq3LiUExs0SkqgZmycnOAwGfUPhw0d/Ml+VNOE5ihTDuaPEZU4QlhJ1ljGMAHJz0HS8WqTRWN41suZo4FhtxtHWSG1U4C9RkSM4x1GVxUTb6dj5PGGluZ2w5E8W2N9gOyRyeqRRs2cjuWI6lgBzTeMVtaubK1tri/nSRosoFVZrgsTI4YEklnLkkLjvjpQYxZa9d3k7maWW7ItrlmVy0qhVgdwdnZQHVD0AwQK6OFLGaErLbw8+6CreRp1JW3ikVy4A94tgdB1wD8a1Dw54CvotTmvZ47e0EyTb4FPNdRMQ6qFU4UBgvzvQjAz0pt/YGx1awmgmMMrvHDcrOSDFIrLE4fP8Ao3jYEdfVsY6ABctI4xbV9Y0+WKwntxbxzPNIw3KVliwE3DA2Z7E989B8diqG4b1yK4VhDHsRCNuNuwqxbHRfdPlJKnrhlPzqmaBWW+P2tT21nbtb3EtuzXJVjC7RErymOCVIyM1qVZD7SX9BtvtR+6agtXg9qEk+jQSTSvNIzTbnkYu5xPIBlm6nAA/hWV2HFd4eJzAb24MP4Tkj5Rlk5XLErgJszjGPStM8D/zHb/tT/wCIkrH9O/S0/wC1pfvnoPTgqK4snZLC6dGKMtpOyMpKsrCFiGBHYg+tSoqG4z/Nt59iuPuHoMl8AeJLq5vJ1uLua4VbYMomleRQ3NUbgGJwcGpfxl8V5bKQWlmQsxQPNKQGMat7qID03EdSSOgIx1ORVvZu/p1z9lH3yVFeOmmSQay0xHlmWKWFj1UmNFjZfrDL2+DD40HfacB8RXCCY3M6FgGVZbt45cHqPKG8n1HGKuXhVcavFfSWupmYxi2aWMzYlBdZI18twM7ujHpuPp2q1cB+JlrqcahHEVxt/GQOcOGx1KZ99fpH7wKt9BivG/C2vy6hO9nPOtuzgwhLsRKF2KDhN429QfSqFxTc63pzIt3fXUZkDNHi7aTIUgH3XOO4r1PWDe0r+Wsv6ub+eOgiNL4d4juIY5oru5aORBJGTe7SVIyDgyZFap4UaBqFvFM2pTyySPIqxrLObgLGq53A7iAWZj9PkFS/hr+aLL7LH/LVloPO/AXFd5JxGkMl7cSRfKblTG8sjR7VjmKjYTjAwMfUK37U9Tjt4XmmkEccal3ZuwA/7n4AdTkCvNvhz+lCfarv7uerT7R3EjBoLJWwpX5VMB87zFIwfq2ucfSPhQRnEPjRf38/I0uN4VYlYxGokupB+sT1CD18vb1avynhzxFIN7XUqseuHvW3/wB1iB/GtG8FeDUtNOjmKDn3KCaRiPMI280cQPoNuCfpJ+ArQqDF/Du51u21OK21BpmgkWXrNtuEJSJmXbOM9cgdN37q/vtB8QXNtJZi3uprfek+/kyPFuwYsbtpGcZP8a2esJ9pf8pY/sT/AM0VBCaVw9xHcQxzRXdy0ciCSMm92kqexwZMirr4a8J6zHfCTUbmcwpG5VHuuejykbVVkDnoAWPX1UVaPDnW7dNJs1a5hVhbRghpEDA47EE9KtVrqcUpIjmjkIGSI3VyB8SFNB1UpSgUpSgUpSgUpSgUpSgUpSgUpSgUpSgUpSgUpSgUpSgUpSgUpSgUpSgUpSgyX2iNKnls4Hij3xQyPJcEYymVVUbHfHV84+IqocGeN13HHaWYtlnMbrFndtkkgClUhAxgMOmD1ztAxk5PoS7tElRo5EWRHUq6uAysp7qQehFVr/I+G2eVra0XZcApcRwhIpVJDYkhfK7e5yuR33LgghgzePhCZ57i5ujJFzpEae2hdmuVjmuQYndifyW6PoGQkAkFFxkWW20TT4S4exRsSlopLaBzIjZZg0k4XEMihgCrP3TIA7Cx6PwoQqiQ8tVVlwpHyhxIwdxJIgAjVnGTHF0z84gkVHXvAMs+pJLPcgWNsFeytoQsSq/lDpKoXDp5T69jjoM5D6WNlbahA0qoDdR5R5IW+TzPKgG1mdchlcBSNwYDPYkGqlpr6hNcrZyaftSFbQMQ0CSIIYnQyyS4bcGbcU8nXb5duCa/mr8Mpc20aLIkUu6F7iSKQLI8Lx7jE8cjrtbZNkBSykt2XI2yOp217cWptJFeOEIyCZQ4uGEQAjMzM23BPc7j6buuQQsmvXdtalLcEh52WS4O4vO8KHs7s25i5GwAntzMe7iqha6KoURrbqvP5iXUsccmn3KwGJEkZFKAyrnnNkI6jKL67h3cP8OJGkCOI3ZJFhvJGk5szmQOFVlV2VPNIgBZmbG3ovQiY4T4BmtXmhluvlNhkPZxyea5SU4ZpTKFUoQ27G0+uehoKboOmS2l/wDLIma8Rt8ciM5jnjXlRHEy7nL7A8fbKpzMsY8ECOa9u9X1W2kaNGtbK6SIzctlgmLTorHqCCXVVAB/1c4LAVqN/wAOyLu25l3KsYljKx3ccQmErIoLLHljnMilG90kOVBru03h5TILiaJeaPya4UmMYwC7D8pKR3Yk4yQvTJYJxRgYHT4fCv7SlArIfaS/oNt9qP3TVr1ZD7SP9BtvtR+6agsXgf8AmO3/AGp/8RJWPad+lp/2tL989bD4H/mO2/an/wARJWN+JlpLpuvtcKvedL6An3Wywdh+5wwP/wC0HqAVDcZ/m28+xXH3D1GcPeKGn3cKuLyKFiMvFO6xSIfVcMRux8RkVVfFjxWtEsZra2uEuZp4zCeSwkjjjcbXZnHTO3IABz1oKh7N39Oufso++Stu4m4Vt9QgMNzFzF7qR5XRsdHRvmn/AL9jkVlvs5cOukdxeOu1ZdsEOem5UJMjD6N20fWrfCr7deKOnxXr2ctyIZI9u5pBiDcwyU5nYEDGc4HXGc5oMV438FbrT8z2rm5hTz7k8lxEB13Mo7gfrL8MkCrb4M+LUtxKtjevzHYH5NM3vsVBJikPzjtBw3fpg5yK0rUePLCGIySX8G0DPkkSRm+hUQksfqFedfDm0N1r8TW8ZSMXT3WB2jgVy+047DG1f3gUHqmsG9pX8tZf1c388dbyKwb2lfy1l/Vzfzx0GqeGv5osvssf8tWWq14a/miy+yx/y1ZaDzH4c/pQn2q7+7nrp9oaEjVlJ7NaRlfqDyKf7R/bXN4c/pQn2q7+7nrTPHXgZ7y1S4gQvNbbiyqMs8DYLAD1KkAgfAt64oLrwTdrLpto6djaQ9vQiNQV/cQR+6puvOvhF4vJYp8kvN3I3FoZFBYwljllZR1KE5PTJBJ6HPTaYvEPTWTcNTtcd+s0at/0k7v7KCw1hPtL/lLH9if+aKtJ0nxRsLq9W0t5zNIyuwZVIiygyUDNjcduT0BHlPWs29pf8pY/sT/zRUEZw34Avd2kNwNQWMTRLLtMJYruGcZ3jNaJ4ZeFDaTPLK12s/MiEeBGYyMOGzksc9qcAcfafDpdpHLfwRuluiurSAMrAdQR6GrTp3HNjcSrFDfQyyNnYiOGY4UscD6gf4UE5SlKBSlKBSlKBSlKBSlKBSlKBSlKBSlKBSlKBSlKBSlKBSlKBSlKBSlKBSlKBSlKBX4nhDqysMhlKt6dCMHqK/dKCsvwqy528qUGSKVuYHid3hKmNpGQlGI2r2QZwK5rjhFnmMxgjEhfmEi4cLzA0LBwvI75gh+vYAc1b6UFZ0/g8JsyIo1QRriFG5jJEUaONpnYkqGRTgAevXqc2alKBSlKBSlKBmsU9pLU05VrAGBfmPMyg9VQLtBI9Mljj9k1d/FLgufU7aOG3uEg2Tc5t+7zEKVUbl6jG5vT4Vn+i+znIZg97eqyZyywB2dx8DI4G368GgvvgvbFNEtQwwSJZB+y88jKf3gj+NTvFPCFtqMPKuot4BJRgdsiMfnI47enTscDINStrarFGscahERQiKOgVFGAo+oAV9aDFrz2aoi34rUZEX0EkSyN/wBSsuf4VI6H7O1nE4a4uJbvBzswIIz9DBSWP7mFaxSg+VtbLGipGioiqFRUAVVUDAUAdhWf8WeB1leSNKhktZXYu5iIaNnY5LtG3qT+qRWi0oMUg9mlA3n1J2X1CwqjY/aLkD+FaXwhwLa6bGUto8FscyRzumkx23N8B8AAPoqwUoFUvxA8MItVeJpLiSHlK6gRhTneVOTu/Zq6UoI/h/RxaWsNurF1hjWJWbAYhRjJxUhSlBneg+DUNrqIvlupXcSSy7GVAmZVdSMjr03n+FaJSlBQOLfBWwvnMgVrWViSzQYCsx+c0ZG3P0jBPrVRHs0Lu66m2PhyBu/jzP8A6rbaUFH4P8H7HT5FlRXnmXqskzZKkjBKIoCj6yCfpr6+IPhlFqzQmWeSHkhwvLCnO8qTnd+zVzpQY9/5bbb/AN9P/wBMdS/CXghBYXkV0l3LI0RYhXVAp3RsnUjr2atKpQKUpQKUpQKUpQKUpQKUpQKUpQKUpQKUpQKUpQKUpQKUpQKUpQKUpQKUpQKUpQKUpQKUpQKUpQKUpQKUpQKUpQKUpQKUpQKUpQKUpQKUpQKUpQKUpQKUpQKUpQKUpQKUpQKUpQKUpQKUpQKUpQKUpQKUpQKUpQKUpQKUpQf/2Q=="/>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20487" name="AutoShape 4" descr="data:image/jpeg;base64,/9j/4AAQSkZJRgABAQAAAQABAAD/2wCEAAkGBhQSEBUUEg8VEBUVERUQEBYRFhUQEBURFRIWFRYQFRQXHCgeFx4jGRYVKy8iIygpLC44Fx4xNTAqNSYtLCkBCQoKBQUFDQUFDSkYEhgpKSkpKSkpKSkpKSkpKSkpKSkpKSkpKSkpKSkpKSkpKSkpKSkpKSkpKSkpKSkpKSkpKf/AABEIAGQB9gMBIgACEQEDEQH/xAAcAAEAAwEBAQEBAAAAAAAAAAAABQYHBAgDAgH/xABLEAACAQMCBAMDBgoFCgcAAAABAgMABBEFEgYTITEHIkEIMlEUQmFxdLMVIzM1NlJygZGyNHOhorQWJUNidYKDhJKxFxgkVJPB4f/EABQBAQAAAAAAAAAAAAAAAAAAAAD/xAAUEQEAAAAAAAAAAAAAAAAAAAAA/9oADAMBAAIRAxEAPwDcaUpQKUpQKUpQKUpQKUpQKUpQKUqsa3x1Hb3Ah280srY2N7sq4YpJ0wg2ebOSeh8tBZ6Vx6Rqa3ECTICoddwDdGHoVP1EGuygUrlm1SJGCPNGjH3VZ1Vj27AnJ7j+NVvS9YmOpzo9wpgwVhXYVAdMZAY9iN3UnIfB2hdh3hbqVzWepRSjMUySj4xurjqqsPdP6rKf94fGvnqmrJbpvlysfz3ALJGP1nx1Vf8AWxgepAoO2lfOC4V1Do6urDcrKQysD2II6EV9KBSlKBSlU3xK8Q/wTFFJ8m+Uc2RkxzOVtwu7OdpzQXKlQvCHFMWo2kdzD0DDDqTlo5B70bfV/aCD61LXNwsaM7sERFLuzHCqqjJYn0AANB9KVnPA/jCupX720dqY0CSSJK0mWZUZQCY9vlyGz3OK/HDHiTd3OtT2MliI4YzKAwDiRBGTtkkJO0h8DGAPeGCfUNJpSlApVC8WOPbjTIoGtrZZubIyu8gdo02hSEwhHmbJx1+Ye9XHR7xpreKV4jC8kKSPG3vIzIGMZ+kE4/dQdlKVHa7xFb2UXNup1gTO0F89WwTtUAEscA9APSgkaV8LG8WaJJYzuSRFkQ4IyjqGU4PUdCK+9ApSlApSlApSlApVV8SuNPwZYNOqCSRnWGFWzs5jAnLY64CqxwO+MdM5qs+Hl7rlxLBcXbxGzmRpCoWJZAjRkxEBQGGSVPc9O9BqFKUoFKUoFKUoFKUoFKUoFKUoFKUoFKUoFKUoFKUoFKUoFKUoFKUoFKUoFKUoFYZ4p3UYvuRbB2d3YziRlFksxRX9/Od20kmMYOWJXBkbdudebPGnTRFq7c3mR28yc+PYQVMxjCtIEJwMuqhj39euMEOWy48uLKaInUXlEaELDCoNuh5w5kUisRuG0SYPvAhSOmDXo3R9aju7ZJ4G3JIm9O2QSPdYA4BHqM9K8xrPbRQQRmJIZRunW4YmUSxKs20eXHLzKCACCewJZela37PesGXTGhY9bedlXoR+LkG8ebsTuL/SOn0ZCD0iC3ltXmu4bbc96ba7uL5ZJ5hO77QiIGUxxqrRDdzBgBj2Azw2nDlr8vuFka1VI1LvJJPNLCyusPTIdXuPMsnkZ/KemW6ZmfEHQ0a+lXlR/juVMXkdI5FdFyeQsgIdm2jIAyfN16kCOu9HlZZC8VsvOQJcmMKu2MkZeAtCBzDgl87eyY7LtCYsAkd/pr21tFA1yN5ayDRwzWRjJfnwHHLdSYiAS3vEZJUVrVZf4biGA3FxMILYRQRxFopUe2C8yQSOsigJljEmQoAyO1W3T+NrG+hmMF6CiLsmYboXjDgqHG8Ajr2YetBlXiXriafNKmk3L25yPl0UUkYtld845URO5JARluWMDIzjrX14F8ep5bmG3vI4isjLFzUDrJuI2glFDBizY7BQN3wFU7X+Fbe1lumWT8JKkY5OzK7SSA1zO0fl2qQRjILlgcY6mkWtuzyqipudnVFXtliwAX0x1+qg9uUrm0zPJjyjRnlplJG5jodo8jPk7iPU5Ofia6aBWOe0n/RbT+vf7utjrHPaT/otp/Xv93QVvhTUpOH9RjSYsbK9iilDHsA6giXp86NmIb4jrj3as3jPxXJcSRaRZeeWdkNxtPzWwyRZHYEYZj8APQmrPxFwQmp6NDEcLKttFJbOfmyiFehP6rdj+49wKhfB/wAMJbJpLq+UfKWHKiG4S8uIAAtuBIy2APoC49SKCo+EWkC14juLcMX5MM8W49CxV4wWx6ZNXvhnxGuLjXbmweOIRQ87YyhxKeW6qu4liOxPpVV4D/S6/wD+a+9Sv5wH+l1//wA196lBI6z413NvqdzaCyW5CMYrVYQ4maXybd5ycjBboq57dqjdU8VdbsXjlvtPjjhkbATaVyO5QSB2Ktj9b6elf3hn9Mrn/j/dLVi9odf80p9F5Fj/AOOWg6fEjxNksrG0urRI5FuSGHPDHyNEJFOFYYPWuvjvxKOnadBPylknuFXlociMMYw7u3XO0ZHTOTkdfWs28TP0d0f+rT/DitJ4n4BTVdKtojJypI4opIXxuAbkqCrD1Uj4dRgH0wQrcPEnEyqszadBJGQHMYC8zaevuLLvBx6dT8RUH496jft+LmtUSzW5U20w/KO/Jbyt5z8X+aOwr9Jxbq/D7xQ36i7tT5I2zvOxcZEcvRgQMYWQfVjuJz2hrlZNKtXQ5V7pHU/FWt5SD/A0Hd4a6vrD/JY57KCGyW2TE3eRolhAjwBKfM3l7r8ajdX8ZruHU7mzjsUuijNFaLEJOaZfKQ0mGOVC78gAdh1HU1pPBv5ts/sVv9wlZPwp+mN1/wAf+RKCw6bxJrgsr2e5tYY5IFWSCN42G9RlpcbJOoCdvXPSp/wv47/ClmZXVEmjkMcyx5Cj5yMoJJwVI9e6tVwIrCuHP8x8SSWrHZbXeBFnooVyTCf919yZ+kmguHHniNcW2pWthZRxSSTbeYZg7BeZJtT3GGMAMTn0xWhyyhVLMwVVBZiegCgZJJ9BisW8Mo/wlr95qTDMcRKW5PxcGKPH1Qq2fpYVo3iWX/BF7szn5LJ277cef+7uoKE3ipqWo3EkejWSNFEfNLMBkjrhiWZVTODherdPrx2cK+LVyl8LDV7VbaZyEjkTyqWb3AwyQQx6B1OM9MdyPt7PBT8FPtxu+Vyc3452R7f7uP7arPtE4+WWPL/LbH9338c1OX/e34/fQfX2hb28KrG1ugshNG8U3+ka45UmYz5+2C/zR271Z/CjU9UkjgS5tIYbNLKPkSjrLIoRFi7SHGV6nKjt6Vx+0X+a4M9/lsefr5E9Xvgb812X2G2+4SgnKUpQKUpQKUpQKUpQKUpQKUpQKUpQKUpQKUpQKUpQKUpQKUpQKUpQKUpQKUpQZXxPx7dza0ul2Mq2uPys/LFy27kmUjY3lCjoD65J69MU1LT/AMNcP8+dYhcxpNsmHlT8TKQ0isQSqOIgTj6e1c2v6Un4RlsdOBF1es9xqd0fM9tZyFWaFD6bumB/rL8QV4vGPi6Kwsk0mz8pMSpNtPWO3x0jJ/Wf1+gnPvCgyRbKyLbvlL7eQ0hTYVfnYBEAcgg+97x7mNhgAqasunTXLzR2+lF4FkVYZLqMtGJYhlxJIe8Wwc3IBzhQDnbkwfBGgTXUwhW2aWKZlhkfDBYm94SiQDAKjJwcggnp2ItPhLA0d7d2klysKiKSLc3WMT86OIlFfAy6b1yRnB/dQXm11S3060kxzJS6pGtzvY3blpCjSu7BsIWAKCPcCN3QlXI+mha255UsbC4TcZMgzIWkVeTsyxbK424wCNyrgHJqI13UxzTtnubZkjeaXlxm4jZXzHC0j7yE/EykjOGJQkncUr9w5mtkxdSM/wCMdWlVYpG2SYBRC4ClSMjcQpaPBHmxQSOq6XBfOZbiBZGSVrhEG+NZVRfxkNwE8uQpiCSEksSo6r5azs8ZxC5W6sdEMKCRQyqRJBIE3ZQpyiqkrIM4PTCkdRk3jgiLlclXRHc52JK52F4kZ45N7qdoB3YOCV5jnAyKjuLPDm7kmuJrERycxo3uLYbQhaSBWaaFicdX5nYg9sE+gZ9qPH92bx52LZdldo5vMuAwkRQAFKqDtI24zjrnJzcf8mkOnvrL2yDCIbdJCJN87z7GurkbQrLvdjjABAXovXdW/ELwznsEjuMtJBKqdZOk0UjJu5Mo+PfqOnT0Pez+FXHSTW/4KvcNBIjQRHswVyxxnBLHcwx8Oh7A0Fq0jiK9stei0+4vTexTwiTfKioQ5jdsxlfQvHjB6dfjWs1k+kaM0lxDYXbhb3TJY7qwuCuflVgrY2HqD06A9ehUHrhs6xQKoPi3wDPqkMCW8kSGOVnbnFlBBTAxtU1fqUHJpNoYreKNiCUijjYjtlUCkj6Mius0pQZxw14cXFvrlzfvJEYpudsVS5lHMdWXcCoHYH1pw14cXFvrlzfvJEYpudsVS5lHMdWXcCoHYfGtHpQZxo/hxcRa/NqLSRGGTmbVBfmjegUZBXHp8alvFPg6XU7EQQPGjidJcylgu1VcEeVSc+YelXGlBlnF/hZc3elWFpHLCslqqrKXZxGSItnkIQk9fiBUvxXwxqjR2n4Pv0t2t4RHIjbgkjbVUsTtYMBt6Bl6ZJz1q+UoMYvvDDV9TkjGqX0IhjbO2EDd17lVVFXJHTcxOPh6VcfErw/OoaeltA6xNC6SQB88shEaPlsRkjyt3wewq7UoMt4H4K1mGW3+V6kgt7YbUhjJk3oEKCNjtXIAPQsWxgYHSuvRPDi4h1+bUGkiMMnN2qpfmjeqgZBXHp8a0elArIPaN0yI2cE5YLMk/Kj+LxupZ1/cVU59Mn41o/Fkl0LOQ2Cq9yNnKWTbsP4xdwO4ge5u9RWYWvh1qeqXsc+tFI4YTlYEZDuGQSirGSFDEDcxO7AA+GAuHg7w58j0mEMuJJv/AFUvxzIBsB+qMJ/bV0mhV1KsoZWBVgeoKkYII+BFfoDH0V/aDGv/AAn1LTriSTRr5Eik7xzHqB1wrBkZXxk4boev15keFfCW4a+F/q90t1MhDRImWQMvuMxIAAU9QqgDPXPodUpQUrxY4Km1SzjggeNGS5WYmUsF2iORcDapOcuP7asnDenNb2dvA5BaG2hhcrkqWjiVCRkA4yKkaUClKUClKUClKUClKUClKUClKUClKUClKUClKUClKUClKUClKUClKUClKUClKUGHR8ayaZqepp+Dp7m4ubktaNsbzqudqEY3MihgQVzkfDoaxjVb6WaeSSdi0ruzSlujbyeoI9MfD0xivT/ipx2+mwIYkTmSiUI8u4qpQKQoVR5mYsMAkDykn4GgeF3g+bkrf6l51kPPiibqZSx3c6Y/qnOQvrnr06EM94glle+it4V5RjeKO3WPKsJXSJeZnvuJCdfQKoHQCtpn4Kt9Oupp4twaQJdZLrGqrHcZmiXG0BNzwHBP0EkZU1XxP4eurLVE1G3hW4AmE+VUsysAgWGWMHthThlxkZ7EZMk/jTDewAiwm58WZHRGjaNoSpSZNxZXIZC3ZcrgN120Ha15N8q+Tq6xQJZqy7IoxKzRzcp2ErKSPKY26dQJFIx3qIfVS0FvO1xJbiWdhC6Qi6ka2F8wjiKE7nbauSxzlFYHcTgyGt3puG5UduId0fLEcYELRBd8BlGeqOvmjx7rhGDYXYT+dXtZI7GzNvM9pHFFaw7hKq3LiUExs0SkqgZmycnOAwGfUPhw0d/Ml+VNOE5ihTDuaPEZU4QlhJ1ljGMAHJz0HS8WqTRWN41suZo4FhtxtHWSG1U4C9RkSM4x1GVxUTb6dj5PGGluZ2w5E8W2N9gOyRyeqRRs2cjuWI6lgBzTeMVtaubK1tri/nSRosoFVZrgsTI4YEklnLkkLjvjpQYxZa9d3k7maWW7ItrlmVy0qhVgdwdnZQHVD0AwQK6OFLGaErLbw8+6CreRp1JW3ikVy4A94tgdB1wD8a1Dw54CvotTmvZ47e0EyTb4FPNdRMQ6qFU4UBgvzvQjAz0pt/YGx1awmgmMMrvHDcrOSDFIrLE4fP8Ao3jYEdfVsY6ABctI4xbV9Y0+WKwntxbxzPNIw3KVliwE3DA2Z7E989B8diqG4b1yK4VhDHsRCNuNuwqxbHRfdPlJKnrhlPzqmaBWW+P2tT21nbtb3EtuzXJVjC7RErymOCVIyM1qVZD7SX9BtvtR+6agtXg9qEk+jQSTSvNIzTbnkYu5xPIBlm6nAA/hWV2HFd4eJzAb24MP4Tkj5Rlk5XLErgJszjGPStM8D/zHb/tT/wCIkrH9O/S0/wC1pfvnoPTgqK4snZLC6dGKMtpOyMpKsrCFiGBHYg+tSoqG4z/Nt59iuPuHoMl8AeJLq5vJ1uLua4VbYMomleRQ3NUbgGJwcGpfxl8V5bKQWlmQsxQPNKQGMat7qID03EdSSOgIx1ORVvZu/p1z9lH3yVFeOmmSQay0xHlmWKWFj1UmNFjZfrDL2+DD40HfacB8RXCCY3M6FgGVZbt45cHqPKG8n1HGKuXhVcavFfSWupmYxi2aWMzYlBdZI18twM7ujHpuPp2q1cB+JlrqcahHEVxt/GQOcOGx1KZ99fpH7wKt9BivG/C2vy6hO9nPOtuzgwhLsRKF2KDhN429QfSqFxTc63pzIt3fXUZkDNHi7aTIUgH3XOO4r1PWDe0r+Wsv6ub+eOgiNL4d4juIY5oru5aORBJGTe7SVIyDgyZFap4UaBqFvFM2pTyySPIqxrLObgLGq53A7iAWZj9PkFS/hr+aLL7LH/LVloPO/AXFd5JxGkMl7cSRfKblTG8sjR7VjmKjYTjAwMfUK37U9Tjt4XmmkEccal3ZuwA/7n4AdTkCvNvhz+lCfarv7uerT7R3EjBoLJWwpX5VMB87zFIwfq2ucfSPhQRnEPjRf38/I0uN4VYlYxGokupB+sT1CD18vb1avynhzxFIN7XUqseuHvW3/wB1iB/GtG8FeDUtNOjmKDn3KCaRiPMI280cQPoNuCfpJ+ArQqDF/Du51u21OK21BpmgkWXrNtuEJSJmXbOM9cgdN37q/vtB8QXNtJZi3uprfek+/kyPFuwYsbtpGcZP8a2esJ9pf8pY/sT/AM0VBCaVw9xHcQxzRXdy0ciCSMm92kqexwZMirr4a8J6zHfCTUbmcwpG5VHuuejykbVVkDnoAWPX1UVaPDnW7dNJs1a5hVhbRghpEDA47EE9KtVrqcUpIjmjkIGSI3VyB8SFNB1UpSgUpSgUpSgUpSgUpSgUpSgUpSgUpSgUpSgUpSgUpSgUpSgUpSgUpSgUpSgyX2iNKnls4Hij3xQyPJcEYymVVUbHfHV84+IqocGeN13HHaWYtlnMbrFndtkkgClUhAxgMOmD1ztAxk5PoS7tElRo5EWRHUq6uAysp7qQehFVr/I+G2eVra0XZcApcRwhIpVJDYkhfK7e5yuR33LgghgzePhCZ57i5ujJFzpEae2hdmuVjmuQYndifyW6PoGQkAkFFxkWW20TT4S4exRsSlopLaBzIjZZg0k4XEMihgCrP3TIA7Cx6PwoQqiQ8tVVlwpHyhxIwdxJIgAjVnGTHF0z84gkVHXvAMs+pJLPcgWNsFeytoQsSq/lDpKoXDp5T69jjoM5D6WNlbahA0qoDdR5R5IW+TzPKgG1mdchlcBSNwYDPYkGqlpr6hNcrZyaftSFbQMQ0CSIIYnQyyS4bcGbcU8nXb5duCa/mr8Mpc20aLIkUu6F7iSKQLI8Lx7jE8cjrtbZNkBSykt2XI2yOp217cWptJFeOEIyCZQ4uGEQAjMzM23BPc7j6buuQQsmvXdtalLcEh52WS4O4vO8KHs7s25i5GwAntzMe7iqha6KoURrbqvP5iXUsccmn3KwGJEkZFKAyrnnNkI6jKL67h3cP8OJGkCOI3ZJFhvJGk5szmQOFVlV2VPNIgBZmbG3ovQiY4T4BmtXmhluvlNhkPZxyea5SU4ZpTKFUoQ27G0+uehoKboOmS2l/wDLIma8Rt8ciM5jnjXlRHEy7nL7A8fbKpzMsY8ECOa9u9X1W2kaNGtbK6SIzctlgmLTorHqCCXVVAB/1c4LAVqN/wAOyLu25l3KsYljKx3ccQmErIoLLHljnMilG90kOVBru03h5TILiaJeaPya4UmMYwC7D8pKR3Yk4yQvTJYJxRgYHT4fCv7SlArIfaS/oNt9qP3TVr1ZD7SP9BtvtR+6agsXgf8AmO3/AGp/8RJWPad+lp/2tL989bD4H/mO2/an/wARJWN+JlpLpuvtcKvedL6An3Wywdh+5wwP/wC0HqAVDcZ/m28+xXH3D1GcPeKGn3cKuLyKFiMvFO6xSIfVcMRux8RkVVfFjxWtEsZra2uEuZp4zCeSwkjjjcbXZnHTO3IABz1oKh7N39Oufso++Stu4m4Vt9QgMNzFzF7qR5XRsdHRvmn/AL9jkVlvs5cOukdxeOu1ZdsEOem5UJMjD6N20fWrfCr7deKOnxXr2ctyIZI9u5pBiDcwyU5nYEDGc4HXGc5oMV438FbrT8z2rm5hTz7k8lxEB13Mo7gfrL8MkCrb4M+LUtxKtjevzHYH5NM3vsVBJikPzjtBw3fpg5yK0rUePLCGIySX8G0DPkkSRm+hUQksfqFedfDm0N1r8TW8ZSMXT3WB2jgVy+047DG1f3gUHqmsG9pX8tZf1c388dbyKwb2lfy1l/Vzfzx0GqeGv5osvssf8tWWq14a/miy+yx/y1ZaDzH4c/pQn2q7+7nrp9oaEjVlJ7NaRlfqDyKf7R/bXN4c/pQn2q7+7nrTPHXgZ7y1S4gQvNbbiyqMs8DYLAD1KkAgfAt64oLrwTdrLpto6djaQ9vQiNQV/cQR+6puvOvhF4vJYp8kvN3I3FoZFBYwljllZR1KE5PTJBJ6HPTaYvEPTWTcNTtcd+s0at/0k7v7KCw1hPtL/lLH9if+aKtJ0nxRsLq9W0t5zNIyuwZVIiygyUDNjcduT0BHlPWs29pf8pY/sT/zRUEZw34Avd2kNwNQWMTRLLtMJYruGcZ3jNaJ4ZeFDaTPLK12s/MiEeBGYyMOGzksc9qcAcfafDpdpHLfwRuluiurSAMrAdQR6GrTp3HNjcSrFDfQyyNnYiOGY4UscD6gf4UE5SlKBSlKBSlKBSlKBSlKBSlKBSlKBSlKBSlKBSlKBSlKBSlKBSlKBSlKBSlKBSlKBX4nhDqysMhlKt6dCMHqK/dKCsvwqy528qUGSKVuYHid3hKmNpGQlGI2r2QZwK5rjhFnmMxgjEhfmEi4cLzA0LBwvI75gh+vYAc1b6UFZ0/g8JsyIo1QRriFG5jJEUaONpnYkqGRTgAevXqc2alKBSlKBSlKBmsU9pLU05VrAGBfmPMyg9VQLtBI9Mljj9k1d/FLgufU7aOG3uEg2Tc5t+7zEKVUbl6jG5vT4Vn+i+znIZg97eqyZyywB2dx8DI4G368GgvvgvbFNEtQwwSJZB+y88jKf3gj+NTvFPCFtqMPKuot4BJRgdsiMfnI47enTscDINStrarFGscahERQiKOgVFGAo+oAV9aDFrz2aoi34rUZEX0EkSyN/wBSsuf4VI6H7O1nE4a4uJbvBzswIIz9DBSWP7mFaxSg+VtbLGipGioiqFRUAVVUDAUAdhWf8WeB1leSNKhktZXYu5iIaNnY5LtG3qT+qRWi0oMUg9mlA3n1J2X1CwqjY/aLkD+FaXwhwLa6bGUto8FscyRzumkx23N8B8AAPoqwUoFUvxA8MItVeJpLiSHlK6gRhTneVOTu/Zq6UoI/h/RxaWsNurF1hjWJWbAYhRjJxUhSlBneg+DUNrqIvlupXcSSy7GVAmZVdSMjr03n+FaJSlBQOLfBWwvnMgVrWViSzQYCsx+c0ZG3P0jBPrVRHs0Lu66m2PhyBu/jzP8A6rbaUFH4P8H7HT5FlRXnmXqskzZKkjBKIoCj6yCfpr6+IPhlFqzQmWeSHkhwvLCnO8qTnd+zVzpQY9/5bbb/AN9P/wBMdS/CXghBYXkV0l3LI0RYhXVAp3RsnUjr2atKpQKUpQKUpQKUpQKUpQKUpQKUpQKUpQKUpQKUpQKUpQKUpQKUpQKUpQKUpQKUpQKUpQKUpQKUpQKUpQKUpQKUpQKUpQKUpQKUpQKUpQKUpQKUpQKUpQKUpQKUpQKUpQKUpQKUpQKUpQKUpQKUpQKUpQKUpQKUpQKUpQKUpQf/2Q=="/>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20488" name="AutoShape 6" descr="data:image/jpeg;base64,/9j/4AAQSkZJRgABAQAAAQABAAD/2wCEAAkGBhQSEBUUEg8VEBUVERUQEBYRFhUQEBURFRIWFRYQFRQXHCgeFx4jGRYVKy8iIygpLC44Fx4xNTAqNSYtLCkBCQoKBQUFDQUFDSkYEhgpKSkpKSkpKSkpKSkpKSkpKSkpKSkpKSkpKSkpKSkpKSkpKSkpKSkpKSkpKSkpKSkpKf/AABEIAGQB9gMBIgACEQEDEQH/xAAcAAEAAwEBAQEBAAAAAAAAAAAABQYHBAgDAgH/xABLEAACAQMCBAMDBgoFCgcAAAABAgMABBEFEgYTITEHIkEIMlEUQmFxdLMVIzM1NlJygZGyNHOhorQWJUNidYKDhJKxFxgkVJPB4f/EABQBAQAAAAAAAAAAAAAAAAAAAAD/xAAUEQEAAAAAAAAAAAAAAAAAAAAA/9oADAMBAAIRAxEAPwDcaUpQKUpQKUpQKUpQKUpQKUpQKUqsa3x1Hb3Ah280srY2N7sq4YpJ0wg2ebOSeh8tBZ6Vx6Rqa3ECTICoddwDdGHoVP1EGuygUrlm1SJGCPNGjH3VZ1Vj27AnJ7j+NVvS9YmOpzo9wpgwVhXYVAdMZAY9iN3UnIfB2hdh3hbqVzWepRSjMUySj4xurjqqsPdP6rKf94fGvnqmrJbpvlysfz3ALJGP1nx1Vf8AWxgepAoO2lfOC4V1Do6urDcrKQysD2II6EV9KBSlKBSlU3xK8Q/wTFFJ8m+Uc2RkxzOVtwu7OdpzQXKlQvCHFMWo2kdzD0DDDqTlo5B70bfV/aCD61LXNwsaM7sERFLuzHCqqjJYn0AANB9KVnPA/jCupX720dqY0CSSJK0mWZUZQCY9vlyGz3OK/HDHiTd3OtT2MliI4YzKAwDiRBGTtkkJO0h8DGAPeGCfUNJpSlApVC8WOPbjTIoGtrZZubIyu8gdo02hSEwhHmbJx1+Ye9XHR7xpreKV4jC8kKSPG3vIzIGMZ+kE4/dQdlKVHa7xFb2UXNup1gTO0F89WwTtUAEscA9APSgkaV8LG8WaJJYzuSRFkQ4IyjqGU4PUdCK+9ApSlApSlApSlApVV8SuNPwZYNOqCSRnWGFWzs5jAnLY64CqxwO+MdM5qs+Hl7rlxLBcXbxGzmRpCoWJZAjRkxEBQGGSVPc9O9BqFKUoFKUoFKUoFKUoFKUoFKUoFKUoFKUoFKUoFKUoFKUoFKUoFKUoFKUoFKUoFYZ4p3UYvuRbB2d3YziRlFksxRX9/Od20kmMYOWJXBkbdudebPGnTRFq7c3mR28yc+PYQVMxjCtIEJwMuqhj39euMEOWy48uLKaInUXlEaELDCoNuh5w5kUisRuG0SYPvAhSOmDXo3R9aju7ZJ4G3JIm9O2QSPdYA4BHqM9K8xrPbRQQRmJIZRunW4YmUSxKs20eXHLzKCACCewJZela37PesGXTGhY9bedlXoR+LkG8ebsTuL/SOn0ZCD0iC3ltXmu4bbc96ba7uL5ZJ5hO77QiIGUxxqrRDdzBgBj2Azw2nDlr8vuFka1VI1LvJJPNLCyusPTIdXuPMsnkZ/KemW6ZmfEHQ0a+lXlR/juVMXkdI5FdFyeQsgIdm2jIAyfN16kCOu9HlZZC8VsvOQJcmMKu2MkZeAtCBzDgl87eyY7LtCYsAkd/pr21tFA1yN5ayDRwzWRjJfnwHHLdSYiAS3vEZJUVrVZf4biGA3FxMILYRQRxFopUe2C8yQSOsigJljEmQoAyO1W3T+NrG+hmMF6CiLsmYboXjDgqHG8Ajr2YetBlXiXriafNKmk3L25yPl0UUkYtld845URO5JARluWMDIzjrX14F8ep5bmG3vI4isjLFzUDrJuI2glFDBizY7BQN3wFU7X+Fbe1lumWT8JKkY5OzK7SSA1zO0fl2qQRjILlgcY6mkWtuzyqipudnVFXtliwAX0x1+qg9uUrm0zPJjyjRnlplJG5jodo8jPk7iPU5Ofia6aBWOe0n/RbT+vf7utjrHPaT/otp/Xv93QVvhTUpOH9RjSYsbK9iilDHsA6giXp86NmIb4jrj3as3jPxXJcSRaRZeeWdkNxtPzWwyRZHYEYZj8APQmrPxFwQmp6NDEcLKttFJbOfmyiFehP6rdj+49wKhfB/wAMJbJpLq+UfKWHKiG4S8uIAAtuBIy2APoC49SKCo+EWkC14juLcMX5MM8W49CxV4wWx6ZNXvhnxGuLjXbmweOIRQ87YyhxKeW6qu4liOxPpVV4D/S6/wD+a+9Sv5wH+l1//wA196lBI6z413NvqdzaCyW5CMYrVYQ4maXybd5ycjBboq57dqjdU8VdbsXjlvtPjjhkbATaVyO5QSB2Ktj9b6elf3hn9Mrn/j/dLVi9odf80p9F5Fj/AOOWg6fEjxNksrG0urRI5FuSGHPDHyNEJFOFYYPWuvjvxKOnadBPylknuFXlociMMYw7u3XO0ZHTOTkdfWs28TP0d0f+rT/DitJ4n4BTVdKtojJypI4opIXxuAbkqCrD1Uj4dRgH0wQrcPEnEyqszadBJGQHMYC8zaevuLLvBx6dT8RUH496jft+LmtUSzW5U20w/KO/Jbyt5z8X+aOwr9Jxbq/D7xQ36i7tT5I2zvOxcZEcvRgQMYWQfVjuJz2hrlZNKtXQ5V7pHU/FWt5SD/A0Hd4a6vrD/JY57KCGyW2TE3eRolhAjwBKfM3l7r8ajdX8ZruHU7mzjsUuijNFaLEJOaZfKQ0mGOVC78gAdh1HU1pPBv5ts/sVv9wlZPwp+mN1/wAf+RKCw6bxJrgsr2e5tYY5IFWSCN42G9RlpcbJOoCdvXPSp/wv47/ClmZXVEmjkMcyx5Cj5yMoJJwVI9e6tVwIrCuHP8x8SSWrHZbXeBFnooVyTCf919yZ+kmguHHniNcW2pWthZRxSSTbeYZg7BeZJtT3GGMAMTn0xWhyyhVLMwVVBZiegCgZJJ9BisW8Mo/wlr95qTDMcRKW5PxcGKPH1Qq2fpYVo3iWX/BF7szn5LJ277cef+7uoKE3ipqWo3EkejWSNFEfNLMBkjrhiWZVTODherdPrx2cK+LVyl8LDV7VbaZyEjkTyqWb3AwyQQx6B1OM9MdyPt7PBT8FPtxu+Vyc3452R7f7uP7arPtE4+WWPL/LbH9338c1OX/e34/fQfX2hb28KrG1ugshNG8U3+ka45UmYz5+2C/zR271Z/CjU9UkjgS5tIYbNLKPkSjrLIoRFi7SHGV6nKjt6Vx+0X+a4M9/lsefr5E9Xvgb812X2G2+4SgnKUpQKUpQKUpQKUpQKUpQKUpQKUpQKUpQKUpQKUpQKUpQKUpQKUpQKUpQKUpQZXxPx7dza0ul2Mq2uPys/LFy27kmUjY3lCjoD65J69MU1LT/AMNcP8+dYhcxpNsmHlT8TKQ0isQSqOIgTj6e1c2v6Un4RlsdOBF1es9xqd0fM9tZyFWaFD6bumB/rL8QV4vGPi6Kwsk0mz8pMSpNtPWO3x0jJ/Wf1+gnPvCgyRbKyLbvlL7eQ0hTYVfnYBEAcgg+97x7mNhgAqasunTXLzR2+lF4FkVYZLqMtGJYhlxJIe8Wwc3IBzhQDnbkwfBGgTXUwhW2aWKZlhkfDBYm94SiQDAKjJwcggnp2ItPhLA0d7d2klysKiKSLc3WMT86OIlFfAy6b1yRnB/dQXm11S3060kxzJS6pGtzvY3blpCjSu7BsIWAKCPcCN3QlXI+mha255UsbC4TcZMgzIWkVeTsyxbK424wCNyrgHJqI13UxzTtnubZkjeaXlxm4jZXzHC0j7yE/EykjOGJQkncUr9w5mtkxdSM/wCMdWlVYpG2SYBRC4ClSMjcQpaPBHmxQSOq6XBfOZbiBZGSVrhEG+NZVRfxkNwE8uQpiCSEksSo6r5azs8ZxC5W6sdEMKCRQyqRJBIE3ZQpyiqkrIM4PTCkdRk3jgiLlclXRHc52JK52F4kZ45N7qdoB3YOCV5jnAyKjuLPDm7kmuJrERycxo3uLYbQhaSBWaaFicdX5nYg9sE+gZ9qPH92bx52LZdldo5vMuAwkRQAFKqDtI24zjrnJzcf8mkOnvrL2yDCIbdJCJN87z7GurkbQrLvdjjABAXovXdW/ELwznsEjuMtJBKqdZOk0UjJu5Mo+PfqOnT0Pez+FXHSTW/4KvcNBIjQRHswVyxxnBLHcwx8Oh7A0Fq0jiK9stei0+4vTexTwiTfKioQ5jdsxlfQvHjB6dfjWs1k+kaM0lxDYXbhb3TJY7qwuCuflVgrY2HqD06A9ehUHrhs6xQKoPi3wDPqkMCW8kSGOVnbnFlBBTAxtU1fqUHJpNoYreKNiCUijjYjtlUCkj6Mius0pQZxw14cXFvrlzfvJEYpudsVS5lHMdWXcCoHYH1pw14cXFvrlzfvJEYpudsVS5lHMdWXcCoHYfGtHpQZxo/hxcRa/NqLSRGGTmbVBfmjegUZBXHp8alvFPg6XU7EQQPGjidJcylgu1VcEeVSc+YelXGlBlnF/hZc3elWFpHLCslqqrKXZxGSItnkIQk9fiBUvxXwxqjR2n4Pv0t2t4RHIjbgkjbVUsTtYMBt6Bl6ZJz1q+UoMYvvDDV9TkjGqX0IhjbO2EDd17lVVFXJHTcxOPh6VcfErw/OoaeltA6xNC6SQB88shEaPlsRkjyt3wewq7UoMt4H4K1mGW3+V6kgt7YbUhjJk3oEKCNjtXIAPQsWxgYHSuvRPDi4h1+bUGkiMMnN2qpfmjeqgZBXHp8a0elArIPaN0yI2cE5YLMk/Kj+LxupZ1/cVU59Mn41o/Fkl0LOQ2Cq9yNnKWTbsP4xdwO4ge5u9RWYWvh1qeqXsc+tFI4YTlYEZDuGQSirGSFDEDcxO7AA+GAuHg7w58j0mEMuJJv/AFUvxzIBsB+qMJ/bV0mhV1KsoZWBVgeoKkYII+BFfoDH0V/aDGv/AAn1LTriSTRr5Eik7xzHqB1wrBkZXxk4boev15keFfCW4a+F/q90t1MhDRImWQMvuMxIAAU9QqgDPXPodUpQUrxY4Km1SzjggeNGS5WYmUsF2iORcDapOcuP7asnDenNb2dvA5BaG2hhcrkqWjiVCRkA4yKkaUClKUClKUClKUClKUClKUClKUClKUClKUClKUClKUClKUClKUClKUClKUClKUGHR8ayaZqepp+Dp7m4ubktaNsbzqudqEY3MihgQVzkfDoaxjVb6WaeSSdi0ruzSlujbyeoI9MfD0xivT/ipx2+mwIYkTmSiUI8u4qpQKQoVR5mYsMAkDykn4GgeF3g+bkrf6l51kPPiibqZSx3c6Y/qnOQvrnr06EM94glle+it4V5RjeKO3WPKsJXSJeZnvuJCdfQKoHQCtpn4Kt9Oupp4twaQJdZLrGqrHcZmiXG0BNzwHBP0EkZU1XxP4eurLVE1G3hW4AmE+VUsysAgWGWMHthThlxkZ7EZMk/jTDewAiwm58WZHRGjaNoSpSZNxZXIZC3ZcrgN120Ha15N8q+Tq6xQJZqy7IoxKzRzcp2ErKSPKY26dQJFIx3qIfVS0FvO1xJbiWdhC6Qi6ka2F8wjiKE7nbauSxzlFYHcTgyGt3puG5UduId0fLEcYELRBd8BlGeqOvmjx7rhGDYXYT+dXtZI7GzNvM9pHFFaw7hKq3LiUExs0SkqgZmycnOAwGfUPhw0d/Ml+VNOE5ihTDuaPEZU4QlhJ1ljGMAHJz0HS8WqTRWN41suZo4FhtxtHWSG1U4C9RkSM4x1GVxUTb6dj5PGGluZ2w5E8W2N9gOyRyeqRRs2cjuWI6lgBzTeMVtaubK1tri/nSRosoFVZrgsTI4YEklnLkkLjvjpQYxZa9d3k7maWW7ItrlmVy0qhVgdwdnZQHVD0AwQK6OFLGaErLbw8+6CreRp1JW3ikVy4A94tgdB1wD8a1Dw54CvotTmvZ47e0EyTb4FPNdRMQ6qFU4UBgvzvQjAz0pt/YGx1awmgmMMrvHDcrOSDFIrLE4fP8Ao3jYEdfVsY6ABctI4xbV9Y0+WKwntxbxzPNIw3KVliwE3DA2Z7E989B8diqG4b1yK4VhDHsRCNuNuwqxbHRfdPlJKnrhlPzqmaBWW+P2tT21nbtb3EtuzXJVjC7RErymOCVIyM1qVZD7SX9BtvtR+6agtXg9qEk+jQSTSvNIzTbnkYu5xPIBlm6nAA/hWV2HFd4eJzAb24MP4Tkj5Rlk5XLErgJszjGPStM8D/zHb/tT/wCIkrH9O/S0/wC1pfvnoPTgqK4snZLC6dGKMtpOyMpKsrCFiGBHYg+tSoqG4z/Nt59iuPuHoMl8AeJLq5vJ1uLua4VbYMomleRQ3NUbgGJwcGpfxl8V5bKQWlmQsxQPNKQGMat7qID03EdSSOgIx1ORVvZu/p1z9lH3yVFeOmmSQay0xHlmWKWFj1UmNFjZfrDL2+DD40HfacB8RXCCY3M6FgGVZbt45cHqPKG8n1HGKuXhVcavFfSWupmYxi2aWMzYlBdZI18twM7ujHpuPp2q1cB+JlrqcahHEVxt/GQOcOGx1KZ99fpH7wKt9BivG/C2vy6hO9nPOtuzgwhLsRKF2KDhN429QfSqFxTc63pzIt3fXUZkDNHi7aTIUgH3XOO4r1PWDe0r+Wsv6ub+eOgiNL4d4juIY5oru5aORBJGTe7SVIyDgyZFap4UaBqFvFM2pTyySPIqxrLObgLGq53A7iAWZj9PkFS/hr+aLL7LH/LVloPO/AXFd5JxGkMl7cSRfKblTG8sjR7VjmKjYTjAwMfUK37U9Tjt4XmmkEccal3ZuwA/7n4AdTkCvNvhz+lCfarv7uerT7R3EjBoLJWwpX5VMB87zFIwfq2ucfSPhQRnEPjRf38/I0uN4VYlYxGokupB+sT1CD18vb1avynhzxFIN7XUqseuHvW3/wB1iB/GtG8FeDUtNOjmKDn3KCaRiPMI280cQPoNuCfpJ+ArQqDF/Du51u21OK21BpmgkWXrNtuEJSJmXbOM9cgdN37q/vtB8QXNtJZi3uprfek+/kyPFuwYsbtpGcZP8a2esJ9pf8pY/sT/AM0VBCaVw9xHcQxzRXdy0ciCSMm92kqexwZMirr4a8J6zHfCTUbmcwpG5VHuuejykbVVkDnoAWPX1UVaPDnW7dNJs1a5hVhbRghpEDA47EE9KtVrqcUpIjmjkIGSI3VyB8SFNB1UpSgUpSgUpSgUpSgUpSgUpSgUpSgUpSgUpSgUpSgUpSgUpSgUpSgUpSgUpSgyX2iNKnls4Hij3xQyPJcEYymVVUbHfHV84+IqocGeN13HHaWYtlnMbrFndtkkgClUhAxgMOmD1ztAxk5PoS7tElRo5EWRHUq6uAysp7qQehFVr/I+G2eVra0XZcApcRwhIpVJDYkhfK7e5yuR33LgghgzePhCZ57i5ujJFzpEae2hdmuVjmuQYndifyW6PoGQkAkFFxkWW20TT4S4exRsSlopLaBzIjZZg0k4XEMihgCrP3TIA7Cx6PwoQqiQ8tVVlwpHyhxIwdxJIgAjVnGTHF0z84gkVHXvAMs+pJLPcgWNsFeytoQsSq/lDpKoXDp5T69jjoM5D6WNlbahA0qoDdR5R5IW+TzPKgG1mdchlcBSNwYDPYkGqlpr6hNcrZyaftSFbQMQ0CSIIYnQyyS4bcGbcU8nXb5duCa/mr8Mpc20aLIkUu6F7iSKQLI8Lx7jE8cjrtbZNkBSykt2XI2yOp217cWptJFeOEIyCZQ4uGEQAjMzM23BPc7j6buuQQsmvXdtalLcEh52WS4O4vO8KHs7s25i5GwAntzMe7iqha6KoURrbqvP5iXUsccmn3KwGJEkZFKAyrnnNkI6jKL67h3cP8OJGkCOI3ZJFhvJGk5szmQOFVlV2VPNIgBZmbG3ovQiY4T4BmtXmhluvlNhkPZxyea5SU4ZpTKFUoQ27G0+uehoKboOmS2l/wDLIma8Rt8ciM5jnjXlRHEy7nL7A8fbKpzMsY8ECOa9u9X1W2kaNGtbK6SIzctlgmLTorHqCCXVVAB/1c4LAVqN/wAOyLu25l3KsYljKx3ccQmErIoLLHljnMilG90kOVBru03h5TILiaJeaPya4UmMYwC7D8pKR3Yk4yQvTJYJxRgYHT4fCv7SlArIfaS/oNt9qP3TVr1ZD7SP9BtvtR+6agsXgf8AmO3/AGp/8RJWPad+lp/2tL989bD4H/mO2/an/wARJWN+JlpLpuvtcKvedL6An3Wywdh+5wwP/wC0HqAVDcZ/m28+xXH3D1GcPeKGn3cKuLyKFiMvFO6xSIfVcMRux8RkVVfFjxWtEsZra2uEuZp4zCeSwkjjjcbXZnHTO3IABz1oKh7N39Oufso++Stu4m4Vt9QgMNzFzF7qR5XRsdHRvmn/AL9jkVlvs5cOukdxeOu1ZdsEOem5UJMjD6N20fWrfCr7deKOnxXr2ctyIZI9u5pBiDcwyU5nYEDGc4HXGc5oMV438FbrT8z2rm5hTz7k8lxEB13Mo7gfrL8MkCrb4M+LUtxKtjevzHYH5NM3vsVBJikPzjtBw3fpg5yK0rUePLCGIySX8G0DPkkSRm+hUQksfqFedfDm0N1r8TW8ZSMXT3WB2jgVy+047DG1f3gUHqmsG9pX8tZf1c388dbyKwb2lfy1l/Vzfzx0GqeGv5osvssf8tWWq14a/miy+yx/y1ZaDzH4c/pQn2q7+7nrp9oaEjVlJ7NaRlfqDyKf7R/bXN4c/pQn2q7+7nrTPHXgZ7y1S4gQvNbbiyqMs8DYLAD1KkAgfAt64oLrwTdrLpto6djaQ9vQiNQV/cQR+6puvOvhF4vJYp8kvN3I3FoZFBYwljllZR1KE5PTJBJ6HPTaYvEPTWTcNTtcd+s0at/0k7v7KCw1hPtL/lLH9if+aKtJ0nxRsLq9W0t5zNIyuwZVIiygyUDNjcduT0BHlPWs29pf8pY/sT/zRUEZw34Avd2kNwNQWMTRLLtMJYruGcZ3jNaJ4ZeFDaTPLK12s/MiEeBGYyMOGzksc9qcAcfafDpdpHLfwRuluiurSAMrAdQR6GrTp3HNjcSrFDfQyyNnYiOGY4UscD6gf4UE5SlKBSlKBSlKBSlKBSlKBSlKBSlKBSlKBSlKBSlKBSlKBSlKBSlKBSlKBSlKBSlKBX4nhDqysMhlKt6dCMHqK/dKCsvwqy528qUGSKVuYHid3hKmNpGQlGI2r2QZwK5rjhFnmMxgjEhfmEi4cLzA0LBwvI75gh+vYAc1b6UFZ0/g8JsyIo1QRriFG5jJEUaONpnYkqGRTgAevXqc2alKBSlKBSlKBmsU9pLU05VrAGBfmPMyg9VQLtBI9Mljj9k1d/FLgufU7aOG3uEg2Tc5t+7zEKVUbl6jG5vT4Vn+i+znIZg97eqyZyywB2dx8DI4G368GgvvgvbFNEtQwwSJZB+y88jKf3gj+NTvFPCFtqMPKuot4BJRgdsiMfnI47enTscDINStrarFGscahERQiKOgVFGAo+oAV9aDFrz2aoi34rUZEX0EkSyN/wBSsuf4VI6H7O1nE4a4uJbvBzswIIz9DBSWP7mFaxSg+VtbLGipGioiqFRUAVVUDAUAdhWf8WeB1leSNKhktZXYu5iIaNnY5LtG3qT+qRWi0oMUg9mlA3n1J2X1CwqjY/aLkD+FaXwhwLa6bGUto8FscyRzumkx23N8B8AAPoqwUoFUvxA8MItVeJpLiSHlK6gRhTneVOTu/Zq6UoI/h/RxaWsNurF1hjWJWbAYhRjJxUhSlBneg+DUNrqIvlupXcSSy7GVAmZVdSMjr03n+FaJSlBQOLfBWwvnMgVrWViSzQYCsx+c0ZG3P0jBPrVRHs0Lu66m2PhyBu/jzP8A6rbaUFH4P8H7HT5FlRXnmXqskzZKkjBKIoCj6yCfpr6+IPhlFqzQmWeSHkhwvLCnO8qTnd+zVzpQY9/5bbb/AN9P/wBMdS/CXghBYXkV0l3LI0RYhXVAp3RsnUjr2atKpQKUpQKUpQKUpQKUpQKUpQKUpQKUpQKUpQKUpQKUpQKUpQKUpQKUpQKUpQKUpQKUpQKUpQKUpQKUpQKUpQKUpQKUpQKUpQKUpQKUpQKUpQKUpQKUpQKUpQKUpQKUpQKUpQKUpQKUpQKUpQKUpQKUpQKUpQKUpQKUpQKUpQf/2Q=="/>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20489" name="AutoShape 8" descr="data:image/jpeg;base64,/9j/4AAQSkZJRgABAQAAAQABAAD/2wCEAAkGBhQSEBUUEg8VEBUVERUQEBYRFhUQEBURFRIWFRYQFRQXHCgeFx4jGRYVKy8iIygpLC44Fx4xNTAqNSYtLCkBCQoKBQUFDQUFDSkYEhgpKSkpKSkpKSkpKSkpKSkpKSkpKSkpKSkpKSkpKSkpKSkpKSkpKSkpKSkpKSkpKSkpKf/AABEIAGQB9gMBIgACEQEDEQH/xAAcAAEAAwEBAQEBAAAAAAAAAAAABQYHBAgDAgH/xABLEAACAQMCBAMDBgoFCgcAAAABAgMABBEFEgYTITEHIkEIMlEUQmFxdLMVIzM1NlJygZGyNHOhorQWJUNidYKDhJKxFxgkVJPB4f/EABQBAQAAAAAAAAAAAAAAAAAAAAD/xAAUEQEAAAAAAAAAAAAAAAAAAAAA/9oADAMBAAIRAxEAPwDcaUpQKUpQKUpQKUpQKUpQKUpQKUqsa3x1Hb3Ah280srY2N7sq4YpJ0wg2ebOSeh8tBZ6Vx6Rqa3ECTICoddwDdGHoVP1EGuygUrlm1SJGCPNGjH3VZ1Vj27AnJ7j+NVvS9YmOpzo9wpgwVhXYVAdMZAY9iN3UnIfB2hdh3hbqVzWepRSjMUySj4xurjqqsPdP6rKf94fGvnqmrJbpvlysfz3ALJGP1nx1Vf8AWxgepAoO2lfOC4V1Do6urDcrKQysD2II6EV9KBSlKBSlU3xK8Q/wTFFJ8m+Uc2RkxzOVtwu7OdpzQXKlQvCHFMWo2kdzD0DDDqTlo5B70bfV/aCD61LXNwsaM7sERFLuzHCqqjJYn0AANB9KVnPA/jCupX720dqY0CSSJK0mWZUZQCY9vlyGz3OK/HDHiTd3OtT2MliI4YzKAwDiRBGTtkkJO0h8DGAPeGCfUNJpSlApVC8WOPbjTIoGtrZZubIyu8gdo02hSEwhHmbJx1+Ye9XHR7xpreKV4jC8kKSPG3vIzIGMZ+kE4/dQdlKVHa7xFb2UXNup1gTO0F89WwTtUAEscA9APSgkaV8LG8WaJJYzuSRFkQ4IyjqGU4PUdCK+9ApSlApSlApSlApVV8SuNPwZYNOqCSRnWGFWzs5jAnLY64CqxwO+MdM5qs+Hl7rlxLBcXbxGzmRpCoWJZAjRkxEBQGGSVPc9O9BqFKUoFKUoFKUoFKUoFKUoFKUoFKUoFKUoFKUoFKUoFKUoFKUoFKUoFKUoFKUoFYZ4p3UYvuRbB2d3YziRlFksxRX9/Od20kmMYOWJXBkbdudebPGnTRFq7c3mR28yc+PYQVMxjCtIEJwMuqhj39euMEOWy48uLKaInUXlEaELDCoNuh5w5kUisRuG0SYPvAhSOmDXo3R9aju7ZJ4G3JIm9O2QSPdYA4BHqM9K8xrPbRQQRmJIZRunW4YmUSxKs20eXHLzKCACCewJZela37PesGXTGhY9bedlXoR+LkG8ebsTuL/SOn0ZCD0iC3ltXmu4bbc96ba7uL5ZJ5hO77QiIGUxxqrRDdzBgBj2Azw2nDlr8vuFka1VI1LvJJPNLCyusPTIdXuPMsnkZ/KemW6ZmfEHQ0a+lXlR/juVMXkdI5FdFyeQsgIdm2jIAyfN16kCOu9HlZZC8VsvOQJcmMKu2MkZeAtCBzDgl87eyY7LtCYsAkd/pr21tFA1yN5ayDRwzWRjJfnwHHLdSYiAS3vEZJUVrVZf4biGA3FxMILYRQRxFopUe2C8yQSOsigJljEmQoAyO1W3T+NrG+hmMF6CiLsmYboXjDgqHG8Ajr2YetBlXiXriafNKmk3L25yPl0UUkYtld845URO5JARluWMDIzjrX14F8ep5bmG3vI4isjLFzUDrJuI2glFDBizY7BQN3wFU7X+Fbe1lumWT8JKkY5OzK7SSA1zO0fl2qQRjILlgcY6mkWtuzyqipudnVFXtliwAX0x1+qg9uUrm0zPJjyjRnlplJG5jodo8jPk7iPU5Ofia6aBWOe0n/RbT+vf7utjrHPaT/otp/Xv93QVvhTUpOH9RjSYsbK9iilDHsA6giXp86NmIb4jrj3as3jPxXJcSRaRZeeWdkNxtPzWwyRZHYEYZj8APQmrPxFwQmp6NDEcLKttFJbOfmyiFehP6rdj+49wKhfB/wAMJbJpLq+UfKWHKiG4S8uIAAtuBIy2APoC49SKCo+EWkC14juLcMX5MM8W49CxV4wWx6ZNXvhnxGuLjXbmweOIRQ87YyhxKeW6qu4liOxPpVV4D/S6/wD+a+9Sv5wH+l1//wA196lBI6z413NvqdzaCyW5CMYrVYQ4maXybd5ycjBboq57dqjdU8VdbsXjlvtPjjhkbATaVyO5QSB2Ktj9b6elf3hn9Mrn/j/dLVi9odf80p9F5Fj/AOOWg6fEjxNksrG0urRI5FuSGHPDHyNEJFOFYYPWuvjvxKOnadBPylknuFXlociMMYw7u3XO0ZHTOTkdfWs28TP0d0f+rT/DitJ4n4BTVdKtojJypI4opIXxuAbkqCrD1Uj4dRgH0wQrcPEnEyqszadBJGQHMYC8zaevuLLvBx6dT8RUH496jft+LmtUSzW5U20w/KO/Jbyt5z8X+aOwr9Jxbq/D7xQ36i7tT5I2zvOxcZEcvRgQMYWQfVjuJz2hrlZNKtXQ5V7pHU/FWt5SD/A0Hd4a6vrD/JY57KCGyW2TE3eRolhAjwBKfM3l7r8ajdX8ZruHU7mzjsUuijNFaLEJOaZfKQ0mGOVC78gAdh1HU1pPBv5ts/sVv9wlZPwp+mN1/wAf+RKCw6bxJrgsr2e5tYY5IFWSCN42G9RlpcbJOoCdvXPSp/wv47/ClmZXVEmjkMcyx5Cj5yMoJJwVI9e6tVwIrCuHP8x8SSWrHZbXeBFnooVyTCf919yZ+kmguHHniNcW2pWthZRxSSTbeYZg7BeZJtT3GGMAMTn0xWhyyhVLMwVVBZiegCgZJJ9BisW8Mo/wlr95qTDMcRKW5PxcGKPH1Qq2fpYVo3iWX/BF7szn5LJ277cef+7uoKE3ipqWo3EkejWSNFEfNLMBkjrhiWZVTODherdPrx2cK+LVyl8LDV7VbaZyEjkTyqWb3AwyQQx6B1OM9MdyPt7PBT8FPtxu+Vyc3452R7f7uP7arPtE4+WWPL/LbH9338c1OX/e34/fQfX2hb28KrG1ugshNG8U3+ka45UmYz5+2C/zR271Z/CjU9UkjgS5tIYbNLKPkSjrLIoRFi7SHGV6nKjt6Vx+0X+a4M9/lsefr5E9Xvgb812X2G2+4SgnKUpQKUpQKUpQKUpQKUpQKUpQKUpQKUpQKUpQKUpQKUpQKUpQKUpQKUpQKUpQZXxPx7dza0ul2Mq2uPys/LFy27kmUjY3lCjoD65J69MU1LT/AMNcP8+dYhcxpNsmHlT8TKQ0isQSqOIgTj6e1c2v6Un4RlsdOBF1es9xqd0fM9tZyFWaFD6bumB/rL8QV4vGPi6Kwsk0mz8pMSpNtPWO3x0jJ/Wf1+gnPvCgyRbKyLbvlL7eQ0hTYVfnYBEAcgg+97x7mNhgAqasunTXLzR2+lF4FkVYZLqMtGJYhlxJIe8Wwc3IBzhQDnbkwfBGgTXUwhW2aWKZlhkfDBYm94SiQDAKjJwcggnp2ItPhLA0d7d2klysKiKSLc3WMT86OIlFfAy6b1yRnB/dQXm11S3060kxzJS6pGtzvY3blpCjSu7BsIWAKCPcCN3QlXI+mha255UsbC4TcZMgzIWkVeTsyxbK424wCNyrgHJqI13UxzTtnubZkjeaXlxm4jZXzHC0j7yE/EykjOGJQkncUr9w5mtkxdSM/wCMdWlVYpG2SYBRC4ClSMjcQpaPBHmxQSOq6XBfOZbiBZGSVrhEG+NZVRfxkNwE8uQpiCSEksSo6r5azs8ZxC5W6sdEMKCRQyqRJBIE3ZQpyiqkrIM4PTCkdRk3jgiLlclXRHc52JK52F4kZ45N7qdoB3YOCV5jnAyKjuLPDm7kmuJrERycxo3uLYbQhaSBWaaFicdX5nYg9sE+gZ9qPH92bx52LZdldo5vMuAwkRQAFKqDtI24zjrnJzcf8mkOnvrL2yDCIbdJCJN87z7GurkbQrLvdjjABAXovXdW/ELwznsEjuMtJBKqdZOk0UjJu5Mo+PfqOnT0Pez+FXHSTW/4KvcNBIjQRHswVyxxnBLHcwx8Oh7A0Fq0jiK9stei0+4vTexTwiTfKioQ5jdsxlfQvHjB6dfjWs1k+kaM0lxDYXbhb3TJY7qwuCuflVgrY2HqD06A9ehUHrhs6xQKoPi3wDPqkMCW8kSGOVnbnFlBBTAxtU1fqUHJpNoYreKNiCUijjYjtlUCkj6Mius0pQZxw14cXFvrlzfvJEYpudsVS5lHMdWXcCoHYH1pw14cXFvrlzfvJEYpudsVS5lHMdWXcCoHYfGtHpQZxo/hxcRa/NqLSRGGTmbVBfmjegUZBXHp8alvFPg6XU7EQQPGjidJcylgu1VcEeVSc+YelXGlBlnF/hZc3elWFpHLCslqqrKXZxGSItnkIQk9fiBUvxXwxqjR2n4Pv0t2t4RHIjbgkjbVUsTtYMBt6Bl6ZJz1q+UoMYvvDDV9TkjGqX0IhjbO2EDd17lVVFXJHTcxOPh6VcfErw/OoaeltA6xNC6SQB88shEaPlsRkjyt3wewq7UoMt4H4K1mGW3+V6kgt7YbUhjJk3oEKCNjtXIAPQsWxgYHSuvRPDi4h1+bUGkiMMnN2qpfmjeqgZBXHp8a0elArIPaN0yI2cE5YLMk/Kj+LxupZ1/cVU59Mn41o/Fkl0LOQ2Cq9yNnKWTbsP4xdwO4ge5u9RWYWvh1qeqXsc+tFI4YTlYEZDuGQSirGSFDEDcxO7AA+GAuHg7w58j0mEMuJJv/AFUvxzIBsB+qMJ/bV0mhV1KsoZWBVgeoKkYII+BFfoDH0V/aDGv/AAn1LTriSTRr5Eik7xzHqB1wrBkZXxk4boev15keFfCW4a+F/q90t1MhDRImWQMvuMxIAAU9QqgDPXPodUpQUrxY4Km1SzjggeNGS5WYmUsF2iORcDapOcuP7asnDenNb2dvA5BaG2hhcrkqWjiVCRkA4yKkaUClKUClKUClKUClKUClKUClKUClKUClKUClKUClKUClKUClKUClKUClKUClKUGHR8ayaZqepp+Dp7m4ubktaNsbzqudqEY3MihgQVzkfDoaxjVb6WaeSSdi0ruzSlujbyeoI9MfD0xivT/ipx2+mwIYkTmSiUI8u4qpQKQoVR5mYsMAkDykn4GgeF3g+bkrf6l51kPPiibqZSx3c6Y/qnOQvrnr06EM94glle+it4V5RjeKO3WPKsJXSJeZnvuJCdfQKoHQCtpn4Kt9Oupp4twaQJdZLrGqrHcZmiXG0BNzwHBP0EkZU1XxP4eurLVE1G3hW4AmE+VUsysAgWGWMHthThlxkZ7EZMk/jTDewAiwm58WZHRGjaNoSpSZNxZXIZC3ZcrgN120Ha15N8q+Tq6xQJZqy7IoxKzRzcp2ErKSPKY26dQJFIx3qIfVS0FvO1xJbiWdhC6Qi6ka2F8wjiKE7nbauSxzlFYHcTgyGt3puG5UduId0fLEcYELRBd8BlGeqOvmjx7rhGDYXYT+dXtZI7GzNvM9pHFFaw7hKq3LiUExs0SkqgZmycnOAwGfUPhw0d/Ml+VNOE5ihTDuaPEZU4QlhJ1ljGMAHJz0HS8WqTRWN41suZo4FhtxtHWSG1U4C9RkSM4x1GVxUTb6dj5PGGluZ2w5E8W2N9gOyRyeqRRs2cjuWI6lgBzTeMVtaubK1tri/nSRosoFVZrgsTI4YEklnLkkLjvjpQYxZa9d3k7maWW7ItrlmVy0qhVgdwdnZQHVD0AwQK6OFLGaErLbw8+6CreRp1JW3ikVy4A94tgdB1wD8a1Dw54CvotTmvZ47e0EyTb4FPNdRMQ6qFU4UBgvzvQjAz0pt/YGx1awmgmMMrvHDcrOSDFIrLE4fP8Ao3jYEdfVsY6ABctI4xbV9Y0+WKwntxbxzPNIw3KVliwE3DA2Z7E989B8diqG4b1yK4VhDHsRCNuNuwqxbHRfdPlJKnrhlPzqmaBWW+P2tT21nbtb3EtuzXJVjC7RErymOCVIyM1qVZD7SX9BtvtR+6agtXg9qEk+jQSTSvNIzTbnkYu5xPIBlm6nAA/hWV2HFd4eJzAb24MP4Tkj5Rlk5XLErgJszjGPStM8D/zHb/tT/wCIkrH9O/S0/wC1pfvnoPTgqK4snZLC6dGKMtpOyMpKsrCFiGBHYg+tSoqG4z/Nt59iuPuHoMl8AeJLq5vJ1uLua4VbYMomleRQ3NUbgGJwcGpfxl8V5bKQWlmQsxQPNKQGMat7qID03EdSSOgIx1ORVvZu/p1z9lH3yVFeOmmSQay0xHlmWKWFj1UmNFjZfrDL2+DD40HfacB8RXCCY3M6FgGVZbt45cHqPKG8n1HGKuXhVcavFfSWupmYxi2aWMzYlBdZI18twM7ujHpuPp2q1cB+JlrqcahHEVxt/GQOcOGx1KZ99fpH7wKt9BivG/C2vy6hO9nPOtuzgwhLsRKF2KDhN429QfSqFxTc63pzIt3fXUZkDNHi7aTIUgH3XOO4r1PWDe0r+Wsv6ub+eOgiNL4d4juIY5oru5aORBJGTe7SVIyDgyZFap4UaBqFvFM2pTyySPIqxrLObgLGq53A7iAWZj9PkFS/hr+aLL7LH/LVloPO/AXFd5JxGkMl7cSRfKblTG8sjR7VjmKjYTjAwMfUK37U9Tjt4XmmkEccal3ZuwA/7n4AdTkCvNvhz+lCfarv7uerT7R3EjBoLJWwpX5VMB87zFIwfq2ucfSPhQRnEPjRf38/I0uN4VYlYxGokupB+sT1CD18vb1avynhzxFIN7XUqseuHvW3/wB1iB/GtG8FeDUtNOjmKDn3KCaRiPMI280cQPoNuCfpJ+ArQqDF/Du51u21OK21BpmgkWXrNtuEJSJmXbOM9cgdN37q/vtB8QXNtJZi3uprfek+/kyPFuwYsbtpGcZP8a2esJ9pf8pY/sT/AM0VBCaVw9xHcQxzRXdy0ciCSMm92kqexwZMirr4a8J6zHfCTUbmcwpG5VHuuejykbVVkDnoAWPX1UVaPDnW7dNJs1a5hVhbRghpEDA47EE9KtVrqcUpIjmjkIGSI3VyB8SFNB1UpSgUpSgUpSgUpSgUpSgUpSgUpSgUpSgUpSgUpSgUpSgUpSgUpSgUpSgUpSgyX2iNKnls4Hij3xQyPJcEYymVVUbHfHV84+IqocGeN13HHaWYtlnMbrFndtkkgClUhAxgMOmD1ztAxk5PoS7tElRo5EWRHUq6uAysp7qQehFVr/I+G2eVra0XZcApcRwhIpVJDYkhfK7e5yuR33LgghgzePhCZ57i5ujJFzpEae2hdmuVjmuQYndifyW6PoGQkAkFFxkWW20TT4S4exRsSlopLaBzIjZZg0k4XEMihgCrP3TIA7Cx6PwoQqiQ8tVVlwpHyhxIwdxJIgAjVnGTHF0z84gkVHXvAMs+pJLPcgWNsFeytoQsSq/lDpKoXDp5T69jjoM5D6WNlbahA0qoDdR5R5IW+TzPKgG1mdchlcBSNwYDPYkGqlpr6hNcrZyaftSFbQMQ0CSIIYnQyyS4bcGbcU8nXb5duCa/mr8Mpc20aLIkUu6F7iSKQLI8Lx7jE8cjrtbZNkBSykt2XI2yOp217cWptJFeOEIyCZQ4uGEQAjMzM23BPc7j6buuQQsmvXdtalLcEh52WS4O4vO8KHs7s25i5GwAntzMe7iqha6KoURrbqvP5iXUsccmn3KwGJEkZFKAyrnnNkI6jKL67h3cP8OJGkCOI3ZJFhvJGk5szmQOFVlV2VPNIgBZmbG3ovQiY4T4BmtXmhluvlNhkPZxyea5SU4ZpTKFUoQ27G0+uehoKboOmS2l/wDLIma8Rt8ciM5jnjXlRHEy7nL7A8fbKpzMsY8ECOa9u9X1W2kaNGtbK6SIzctlgmLTorHqCCXVVAB/1c4LAVqN/wAOyLu25l3KsYljKx3ccQmErIoLLHljnMilG90kOVBru03h5TILiaJeaPya4UmMYwC7D8pKR3Yk4yQvTJYJxRgYHT4fCv7SlArIfaS/oNt9qP3TVr1ZD7SP9BtvtR+6agsXgf8AmO3/AGp/8RJWPad+lp/2tL989bD4H/mO2/an/wARJWN+JlpLpuvtcKvedL6An3Wywdh+5wwP/wC0HqAVDcZ/m28+xXH3D1GcPeKGn3cKuLyKFiMvFO6xSIfVcMRux8RkVVfFjxWtEsZra2uEuZp4zCeSwkjjjcbXZnHTO3IABz1oKh7N39Oufso++Stu4m4Vt9QgMNzFzF7qR5XRsdHRvmn/AL9jkVlvs5cOukdxeOu1ZdsEOem5UJMjD6N20fWrfCr7deKOnxXr2ctyIZI9u5pBiDcwyU5nYEDGc4HXGc5oMV438FbrT8z2rm5hTz7k8lxEB13Mo7gfrL8MkCrb4M+LUtxKtjevzHYH5NM3vsVBJikPzjtBw3fpg5yK0rUePLCGIySX8G0DPkkSRm+hUQksfqFedfDm0N1r8TW8ZSMXT3WB2jgVy+047DG1f3gUHqmsG9pX8tZf1c388dbyKwb2lfy1l/Vzfzx0GqeGv5osvssf8tWWq14a/miy+yx/y1ZaDzH4c/pQn2q7+7nrp9oaEjVlJ7NaRlfqDyKf7R/bXN4c/pQn2q7+7nrTPHXgZ7y1S4gQvNbbiyqMs8DYLAD1KkAgfAt64oLrwTdrLpto6djaQ9vQiNQV/cQR+6puvOvhF4vJYp8kvN3I3FoZFBYwljllZR1KE5PTJBJ6HPTaYvEPTWTcNTtcd+s0at/0k7v7KCw1hPtL/lLH9if+aKtJ0nxRsLq9W0t5zNIyuwZVIiygyUDNjcduT0BHlPWs29pf8pY/sT/zRUEZw34Avd2kNwNQWMTRLLtMJYruGcZ3jNaJ4ZeFDaTPLK12s/MiEeBGYyMOGzksc9qcAcfafDpdpHLfwRuluiurSAMrAdQR6GrTp3HNjcSrFDfQyyNnYiOGY4UscD6gf4UE5SlKBSlKBSlKBSlKBSlKBSlKBSlKBSlKBSlKBSlKBSlKBSlKBSlKBSlKBSlKBSlKBX4nhDqysMhlKt6dCMHqK/dKCsvwqy528qUGSKVuYHid3hKmNpGQlGI2r2QZwK5rjhFnmMxgjEhfmEi4cLzA0LBwvI75gh+vYAc1b6UFZ0/g8JsyIo1QRriFG5jJEUaONpnYkqGRTgAevXqc2alKBSlKBSlKBmsU9pLU05VrAGBfmPMyg9VQLtBI9Mljj9k1d/FLgufU7aOG3uEg2Tc5t+7zEKVUbl6jG5vT4Vn+i+znIZg97eqyZyywB2dx8DI4G368GgvvgvbFNEtQwwSJZB+y88jKf3gj+NTvFPCFtqMPKuot4BJRgdsiMfnI47enTscDINStrarFGscahERQiKOgVFGAo+oAV9aDFrz2aoi34rUZEX0EkSyN/wBSsuf4VI6H7O1nE4a4uJbvBzswIIz9DBSWP7mFaxSg+VtbLGipGioiqFRUAVVUDAUAdhWf8WeB1leSNKhktZXYu5iIaNnY5LtG3qT+qRWi0oMUg9mlA3n1J2X1CwqjY/aLkD+FaXwhwLa6bGUto8FscyRzumkx23N8B8AAPoqwUoFUvxA8MItVeJpLiSHlK6gRhTneVOTu/Zq6UoI/h/RxaWsNurF1hjWJWbAYhRjJxUhSlBneg+DUNrqIvlupXcSSy7GVAmZVdSMjr03n+FaJSlBQOLfBWwvnMgVrWViSzQYCsx+c0ZG3P0jBPrVRHs0Lu66m2PhyBu/jzP8A6rbaUFH4P8H7HT5FlRXnmXqskzZKkjBKIoCj6yCfpr6+IPhlFqzQmWeSHkhwvLCnO8qTnd+zVzpQY9/5bbb/AN9P/wBMdS/CXghBYXkV0l3LI0RYhXVAp3RsnUjr2atKpQKUpQKUpQKUpQKUpQKUpQKUpQKUpQKUpQKUpQKUpQKUpQKUpQKUpQKUpQKUpQKUpQKUpQKUpQKUpQKUpQKUpQKUpQKUpQKUpQKUpQKUpQKUpQKUpQKUpQKUpQKUpQKUpQKUpQKUpQKUpQKUpQKUpQKUpQKUpQKUpQKUpQf/2Q=="/>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sp>
        <p:nvSpPr>
          <p:cNvPr id="20490" name="AutoShape 12" descr="data:image/jpeg;base64,/9j/4AAQSkZJRgABAQAAAQABAAD/2wCEAAkGBxQTEhQUERQUFRQXGCAaFxUYFxYcGBYaFiAYHBgYHBgYHCggHR8lGxcXIjEiJSkrLi4uGB8zODMsNygtLisBCgoKDg0OGhAQGy0kHyQsLCwsLCwsNiwsLCwsLywsLCwsLCwsLCwsLCwsLCwsLCwsLCwsLCwsLCwsLCwsLCwsLP/AABEIAFQBdAMBEQACEQEDEQH/xAAcAAACAgMBAQAAAAAAAAAAAAAABwUGAQQIAwL/xABKEAABAwIBBwULCQcCBwAAAAABAAIDBBEFBgcSITFBURNhcYGhFyIyM1JykZOxstEUI0JUYnOSwdMkNDVTgsPSFYMlRGSiwuHw/8QAGgEAAgMBAQAAAAAAAAAAAAAAAAMCBAUBBv/EADcRAAIBAgIGCQMEAgIDAAAAAAABAgMRBDEFEiFBUXETFTJhgZGhwdEiM1JCseHwI/EUcyQ0Q//aAAwDAQACEQMRAD8AparHsDbwvDJaiQRwRukfwG4cSdgHSupXIVKkKa1puyGBheaN5ANTUBn2I26R/E427CpqnxMyppWK7Eb8ywQ5qqIDvjO/nLwPdAUtRFZ6TrPKy8Pk93ZsMP3MkH+7J+ZRqIj1liOK8kaFXmlpXD5uWeM85a4egtv2rnRoZHSlVdpJlSx3NlVQAuiLaho26ALX/gJN+olRcGi7S0jSm7S+kpJHHbw4KBoAgAQBhAGUACABAGEACABAAgDKAMIAEAZQAIAEACABAAgAQAIAEADGk6gCTwAv7EA9mZJ0mTlXJ4umnPPybgPS4ALtmKliKUc5LzPHFsImpnBlQwxuI0g0lp1ax9EkbkNWO06sKivB3NJcGAgAbr2a0ASNJgFVJ4umndz8m8D8RFu1dsxUq9KOcl5mMXwSel0PlMZjLwS0EtJIba/gk28IelDTQU60Kl9R3sR64NBAAgAQAIAEACABAAgDawrDn1E0cMQu95sOA4uPMBcrqVyFSpGnFylkjobJvAIqOERQjznnwnu4n4bk9Kx5ivXlWlrS/wBEquiQQAIAEACAF5nPyOEsbqqBtpWC8jQPGNG0+cOO8X5kucd5p4DFuD6OWTy7hNS+CegpLyN6OZcM6gtiMlvJZ7EyeZR0f9hc2WHIdkdPTQMlbc4hI5pNvBia0tbr85wt567HYuZVxblUqScX2EvO/wDfIhcOpHfIcSo5BeSmeJW6tZ0SQ+3NZgP9a4smixOa6alVWUtn98/QksVyFiBoWRa3GVsVWLk98WtkN9dm96Hj+oLrjkKp42VqjlwvH9v3Krl1iHL11Q9ttEOLG8LR977QT1qMntLmEp6lGKfPzL9SVLpBT/6ZWUrGNY0Gkfohz3Dwg7eb7LqfIzJRUdbp4Nu7+rgQ+FyPpYMTqhEyKpbM2MNtcRXsXaF9x079QXFsTZYqKNWdKne8bX58/I+aqZ2IYdHLU6JlbVti5QABxZJogg28/sC43dbQilh67jDJxbt3r/R7ZV5YTUtZJTxNi+TRgN5AsGg4FoOu2vaexdcrOxHD4SFWkpyb1nvNfBrGgpCGgA4ozUNwLvB17hsXNy5k6t+mn/1sksvK6uhNQRLTfJidAMBYZQ19m20bX3nfqXZXE4OFCersetnfdsPCiyvqnYZU1DnM5WOdjGu5Nlg12hfVb7RRrO1yc8JTWIhDc03nzNTJ1wxWF9JUODZ2SctFLYX0Xn55tua9x0jghfVsJ1v/ABZKpBbGrNfsQGWuMMqJ7QgCnhHJwgbC1u13WR6AFGTvkWcLRdOH1dp7WQCiWQQAIAEACABAHtRD5yO/lt9oXSMuy+TOm4YGsFmNa0cGgD2KweScm8z0QcExnm/fI/uR7zkmpmb2i/tPmUFQNI+JNh6EHVmdN4TTMZFHoMa3vG7GgbhwVhHkqkm5O7N1dFimz4eMpPNl9sSVU3G1onsz8PcWaWawIAEACABAAgAQAIAEAMjMrh2lNPOR4DWsaed9y70BrfxJlNbzK0rUtGMOO0bqaYgIAq+U+XVNRu0HF0ku+NliW8NIk2HQouSRbw+CqVldbFxZXYc7sRPf08obxDmk9Y1KPSFp6KnbZJF5wPG4auPlKd4c3YRsc08HDaCpppmfVozpS1ZokV0UYIQBzblZhfyeqqIG6mtcdDzXa2+gEDqVeS3Hq8NV6SnGbLFlNjeHVcj5nMrBK5thYxBlwLNuNZ6dak2mVaFHEUoqKcbeJ84rl9MCxlC90MMcbWNa5rLkt2uO1Dk9wU8DDa6qu2z3hyzhbiLqsRv5OWLRmjs25dYAka7EahtRrbbkXg5ugqd9qexnzgOXnIy1ssjXO5c6cYFjoPbpBl7nZoloPmoUrXO1sFrxhGP6dj70UcDV+agaBcKfGsPcYJpqeZs8IbdsJYIpXM1tcQRcG4F7EdaldFF0cQtaMZKz45q5ijytjkNY2tjeYqtweeSI0onM1C2lqOoN1/Z2a11SW252WFcVB0ntjx3nji2PwNpo6WgbKGNl5Z0kpaXOe3wdTbC17cPBC42rWR2lQm6jqVbXtay4EjU5SYdLP8slp53T21w6TDC5wFtI3F7f/WXbq9xUcPiIw6KMlq8d/wDf7cjqTKZjYIY3MIcytFS7RADNEG5Y0X6gFy+wbLDtzck9jjqnrjuI4bUSTTaFYJpLkd9FoB1rDVa9rgb11tM5Sp4mnFQvGy5kZR4w1uH1FKQ7TllY8O1aIDNG4O+/erl9lh0qTdeNTck153M5G4yykqeWka5zdBzbNte7gLbURdmcxVF1aequKIJgsAOZRLLzPpBwEACABAAgAQB7UPjY/Pb7wXURn2XyZ0+rB5EEAJjPN++R/cj3nJNTM3tF/afMoKgaR8S7D0IOrM6gw7xUfmN9gVlHkJ9pmwgiKbPh4yk82X2xJVTcbWiezPw9xZpZrAgAQAIAEACABAAgAQA68ztNo0Bd/Mlcfw2Z/wCKdDIwNJyvWtwS+S9KZnGnjFbyEEsp+gwu6SBqHpXG7InThrzUeJzTNM57nPkcXPcbucdpJ2lVz1iSSssj4QdLHkDlEKKqD3k8k8aMgAvqFy0232PtKlF2ZVxmH6anZZrIZ3dPoPKl9WUzXRkdW1+C8w7p9B5UvqyjXQdW1+C8xZZf4tDVVZmpyS0saDdttbb7uiyXJ3ZrYOlOlS1Z8SApKV8rgyJjnvOxrQST1BcLMpRirydkXvB81VTIAah7IR5I793XY6IPWVNU2Z1XSdOOyCv6FhgzSUwHfz1Dj9nk2+1hXejRWelam6K9fk9nZp6PdJUj+uP06413o0RWlK3Bf3xI2vzRNseQqHX3CRoI9Lbexc6MbDSr/VHyKBlBk1UUbrVDLA+C9utjuh3HmNioOLRpUcRTrK8H4byHe6wJ4BRZYW1jW7kA+tH1Y/yTejMXrV/j6h3IB9aPqx8UdGHWr/H1DuQD60fVj4o6MOtX+PqHcgH1o+rHxR0Ydav8fUO5APrR9WPijow61f4+odyAfWj6sfFHRh1q/wAfUpuW2TIoJWRiQyabNK5ba2si23mUJRsX8Jieni5WtYhaChkmeI4WOkedjWjX8AOc6ly1yxOcYLWk7IYeE5pXuANTMGHyIxpEc2kdXYpqnxMuppRJ/RG/Mmm5paTfLU386L9NS6NCOtKvBevyfE+aSlI7yaoaftGNw9AYFzo0C0rU3xXr8lUyizaVMDS+EioYNoaLSAcdHf1a+ZRcGi7Q0jTqO0tj9Cju1KBoDSwvNWC2KX5SdYa+2gOZ1tqaoGPU0m03HV4oaiYY4IApmWWQgrpmymYx6LNG2iDsJN7351CUbl7C43oIuNrkD3IB9aPqx8Vzoyz1q/x9TDsz4It8qPqx8UdGdWln+PqM6ni0WNbt0QBfoFkwyJO7ueiDhVMt8jBiDoXGUx8mHDU299PR5/s9qjKNy7hcY6Cate9is9yAfWj6sfFR6Mtdav8AH1KbltkyKCVkYkMmmzSuW2trItt5lCUbF/CYnp4uVrWInCcKmqZBHTxl7+A2AcXE6gOlcSuOqVYU4603ZDEwzNGSAamosfJjbe39TvgmKmZlTSu36I+ZLDNLR/zan8UX6a70aEdaVeC9fk8ajNHTEfNzztP2uTcOxrVzo0SWlam+KKdlJm8qqUF7bTxDa5gOk0cSzbbnF1FwaL1DH06rs9j7yngqBeMoAfmbKPRw6DnBPpcU+GR5vHu9eRaVIplbziyaOHVPOy3pICjLItYJXrx5nPyQemBAAgAQAIA2sKw59RMyGIAvebC+oDiTzAa11K5CpUjTi5SyR0BktkxDQx6MQu8+HIfCefyHADUnqNjzWIxM60ryy3Im10rggAQAIA1sSoI543RStDmOFiD7RwPOuNXJwnKElKOZzllTg7qSeWB2vR8F3lNIu13o7QVXmrXPU4eqqsYzR0srJ5MEACABAAgAQAoM8UDpK2nZG0ue6INa0bSS9wASp5m3oxqNKTeV/Yv2RuS0dDFotAdK4DlJN7jwHBo3Dr3qcY2M3FYmVeV3luRYVIrAgAQAIAVudjI9ug6sp22I8c0bCP5gHEb+I6Na5x3mxo7Fu6pT8PgY2Dfu8P3TPdCmsjKq9uXNm4ukAQAIAEACABAAgAQAIAUudegfUYhSwxC73xWHAd865PMBrPQlTV2bWjpxp0ZylkmMPJnJ6KihEcQ17XvPhPdxP5DcmJWMyvXlWlrS/wBEuuiAQAIAEAJ/Onke2A/Kqdto3G0rBsY47HgbgTqI424pU47zc0fi3P8Axze3d8C6SzUOg83o/wCHUv3Y9pT45Hmcb9+fMsSkVSrZzf4dP1e8FGeRcwH34iDSD0hY8ByIqquITQcloElvfPIN26jq0SpKLZVrYylSlqyvfkSPcur+EHrD/gu6jFdZUO/y/kO5dX8IPWH/AARqMOsqHf5fyHcur+EHrD/gjUYdZUO/y/khcoMnaigdFyxa1z7lhjeSRoaNzewt4QXGmixRr066eruzuXrIrOWDaGvdY7Gz21Hmkts87ZxspxnxM7FaO/VS8vguOV+VUdDCHnv3v1RMB8Mjab7mi4ueccVKUrFDDYWVeVsksxRVucHEJDfl+THkxsYAOsgu9JStdm5DAYeK7N+bJXJnObURyAVjuVhJs52i0PYPKGgACBtIIupKb3iK+jqco3pqz9GOcG+xNMEygBP57qQCenf/ADI3tP8Atlv5SJVRG5omX0SXBr1/0afdWrvJpvVyfqrmuxnVlDv818GO6rXeTTerk/VRrsOrKHf5r4MjOrX7m0xO4COS5J2AfOI12HVlDi/NfA3MBdOYGGr0BMRdzWAhrb7G63HWN+tNV7bTEraim1Ty7yQXRR51E7WNc95DWtBLidgA2lB1Jt2QsslMR/1LF3VBHzcEZ5JpGsAmzSec3cUtO8rmtiKf/Gwyhvk9o0UwyAQAocrs5VQKh8dG5rI43FunohznlpsT31wBcG2pKlN32G3htHQ1FKptb9Cx5t8tX1hfDUBvKsGkHNFg9uw3G4jVs23UoyuVcdg40bShk/QvamZx5VVO2RjmPF2uaWuHEEWKDsZOLTQjYsscRhmFOak2jkERHJQbGO0NvJ32DikXknmeieEw846+rmr5vhfiPdPPOAgBYZz8qaulqWMppjGwxhxGhE7Xdwvd7CdwSptp7DXwGGpVabc4328X7Mp/dBxL60fVU/6ahrS4l7/g4f8AD1fyYfnCxIAn5Udn8qn/AE0a0uJ1YDD37Hq/kfVE8ujYTrJaCTzkC6sHm5K0mj2QRF3nWyjqaR9MKaXkw9ry7vI3X0THbw2m3hHYlzbWRqaOw9OqpOava3Hv4FE7oOJfWj6qn/TS9aXE0f8Ag4f8PV/Jb811XNWVM1TVP5R0MbY2OLWNtyhcSBoNA+jv8pThdvaUdIRhRpqFNWu7vw5jQTTIMONtZ1BACWxzOhVPld8lc2KEHvLsa5zhuc7SBtfgLWSXN7jfpaNpxj/k2svebvK410b2ygCaK2lo6mua69nAbtYII6OKnGVzOxuEVCSccmW9TKJo43QCenlhP02FvWRqPpsuNXQylNwmpLcczNOoKuetZ0Nm+/h1J92PzT45Hl8Z9+fMsKkVirZzf4dP1e8FGeRcwH34iDSD0g780H8Pb94/2p0Mjz+kvv8Agi7KZnggAQAps+HjKTzZfbElVNxtaJ7M/D3FmlmsWuhyLxGqay7HBjRZnLP0Q0HWQGm7gOpTUWynPGYem3t2vOxJjNNWb5ab8Un6a70bE9aUuD9Pk8arNTXAHRdTv5g94P8A3MA7VzUZKOk6G+68P5HJhsRbDE13hNY0HpAAPanIwZtOTa4mygiKnPj4VF0Tf2EqpmjZ0TlPw9xYJZrggBj5p8leUf8AK5m94w/Mg/SeNr7cG7ufoTIR3mVpHE6q6KObzG8mmICAFPnayq0j8jhdqGuYjed0fRvPUOKVOW42tG4ay6WXh8n1mPj76sdzRAH1pP5Ip7zmlnsgufsNZNMY+ZHWBPAIOrM5fZTyWF2PvbX3rvgqyPXOUb5lxzUtc3EWXa4AseDcEDYObmU4ZlHSLToPbvQ8U488CAOfcq4tHFZh/wBQ0/i0HfmkPtHpsM74aL7n7nQSeeZBACYzzfvkf3I95yTUzN7Rf2nzKCoGkfEuw9CDqzOoMO8VH5jfYFZR5CfaZsIIimz4eMpPNl9sSVU3G1onsz8PcWaWaw4MyUf7NUO3me3UGMI94ptPIw9Kv/JFd3uxiphlkdlE8ilqCNvJPt+ErjyG0VepHmjm8Uz/ACH/AIXfBIPVay4l/wAzTXNq5QWuAMO8EbHN49anTzMzSjTprmOJNMMEAcy4zFo1NQ0bGzSNH9L3D8lXeZ62k704vuX7D3zduvh1LzR29BKdHI85jfvz5ljUiqVbOaP+HT9A94KM8i5gPvxEGkHpBxZrMXgioQ2WaNjuUedFzgDYnVqKdBqxhaQpTlWvFN7EXBmUFKSAKiEkmwAe3WTsG1Suii6FRfpZJrooEAKTPW0uqKRrQSSx4DRtJLmAADiTZLqG3oqyhNvivctGQuQ0dIxskzWvqSNZOsR/ZZz8SuxjYp4vGyqvVjsj+/MuamUAQAIAEACAFTnx8Ki6Jv7CVUzRs6Jyn4e4sEs1yZySyffW1DYm6mjvpH+Szf1nYP8A0pRV2IxNdUYaz8OZ0NR0rImNjjaGsYAGtGwAJ55iUnJuTzPZBErGX2VAooO9Pz8lxEOBG15HBtx1kKMpWRbweGdae3JZ/AgnOJJJJJJuSTcknaSTtKQelGnmP8Gr6Y/ZIm0zG0t+jx9hophkAgD50BwHoQduZDRwCDhlAAgBCZbtti8vPLGeyNJl2j0mE/8AVXJ+4+0482CAExnm/fI/uR7zkmpmb2i/tPmUFQNI+Jdh6EHVmdQYd4qPzG+wKyjyE+0zYQRFNnw8ZSebL7YkqpuNrRPZn4e4s0s1hzZmP3KT74+6xOp5GDpT7q5fJf1MzQQB86A4D0IC5kNG4BAGUACAObcqR+21X38nvFV3meqw/wBqPJfsObNdLpYbDzFzfwuIToZGFpBWryLYpFIr+X8Wlh9UBt5Mn0WKjLIs4N2rx5nPSQenMWQBK5KQadbStH85h/C4OPY1dWYnEStSm+5nSKsHlQQBUq7DmzYvC5wBFPT6dvtPcQ3sBKja8i7Co4YZpfqf7FtUikCAF1lZnObBI6GlYJHMNnSOPeBw2hoGs246kuU7ZGph9GucVKbtfcVuPOxVjW6OFw4WcO26j0jLT0XSeTY4qGfTjjeRYuYHW4aQB/NORhzWrJo90ERU58fCouib+wlVM0bOicp+HuLKKMucGtBc5xAa0bSTqAHWlms2krs6ByHyabQ04abGV9jK4bzubfg25A6TxT4qyPNYvEOtO+5ZFiUiqa+IVrIY3yynRYwXceYfmhuxKEHOSjHNnO+U+OvrKh0z9QOpjL30GjY3p486rt3Z6ihQVGCgiKXBw1Mx/g1fTH7JE2mY2lv0ePsNFMMg+JZA1pcdgBJ6Ag6ld2KaM6OH+XL6p/wUNdF/qzEcF5oz3UMP8uX1T/gu66OdW1+C80HdQw/y5fVP+CNdB1bX4LzQd1DD/Ll9U/4I10HVtfgvNCuyjxKOoxEzRElj5GaJIIOrRGw84Sm7s2KFOVOhqyzSZ0KnnmAQAmM8375H9yPeck1Mze0X9p8ygqBpHxLsPQg6szqDDvFR+Y32BWUeQn2mbCCIps+HjKTzZfbElVNxtaJ7M/D3FmlmsObMuf2KX78+7GnU8jB0p91cvdl/UzNNevrGwxvlkuGMaXOsLmw26kEoQc5KKzZU+6hh/ly+qf8ABR10Xera/BeaDuoYf5cvqn/BGug6tr8F5oO6hh/ly+qf8Ea6Dq2vwXmg7qGH+XL6p/wRroOra/BeaE3jtU2WpnkZfRfI5zbixs4kjVuSXmbtKLjTjF7khsZmKvSo5I98cp1czwHA+nS9CbDIxtKQtVUuK/YYCmZh41dO2Rj43eC9paehwsUEoycWmjm/HMHkpJnQzDvm7Hbnt3PHMexV2rHqqVaNWOvH/RHrgwYGaPJ98lR8qc20UV9Bx+m83He9Avc86ZBbbmbpKuow6NZvPkOZNMEEAVnA6kPxLELHWxkDLcNUzu3S7FBdplurFxw9Pvcn+xZlMqGtiT3CGUs8MMcW+cAbdqGSgk5K/E5hZsCrHr3mDthQCOnsNiLIYmu2tY0HpAAKso8hN3k2uJsoIipz4+FRdE39hKqZo2dE5T8Pc9M0mSv/ADsw26oAR1Ok/Ida7CO85pLE/wDyj4/A0kwxwQAmc6uVXLy/JYXfNRH5wjY+Qbuhvt6EqctxvaOw2pHpJZvLuX8lASzSBADMzHyDlKtu8tiP4TKD7wTKebMnSy+mD5+w2U0xT5kYHAg7CLHrQdTs7nLr4SwljvCYS1w4Fuo9oVY9fdS2reWbN3gLKyqMcoJjEbnOsSCDqDTcc5Uoq7KeNryo07xzuTWUGayeO7qV4mZ5DrNkHX4LuxScOAijpOEtlRWfoUGogdG4ska5jxta4EEdRSzSi1JXWR9UjrSMJ2B7T6CF0JbUzqBWDyAIATueqEiqgfudEQOljtfY5vpSqmZuaKf+OS7xdkpZqGJRqI5ig6szp3C3XhiPGNp9ICsI8jU7b5m0ukBWZ8Kc/skm4cownndyZb2Nd6EqpuNjRMu3Hk/3FalmwN3MlL+z1DN4lDup7Gge4U2nkYmlV9cX3e/8jITDKNLG6cyU8zBrLo3ADnLTbtXHkMpS1Zp95zKw6gq561lyzbZNR1sk7Zg7QZGLFpsWueTon0NcpwVyhjsRKjGLjm2bWUGbCphu6nIqGcLaMg/p2O6vQhwZCjpKnPZPY/Qo0jC0lrgWuGotIIIPAg6woGindXRhADFzJzEVFQz6Lomk9LHWHvuTKeZl6VX0RfeOBNMMEAamI4ZDO3RnjZI3cHAG3RwXGrk4VJwd4uxFQ5E0DTpClivzgkDqJsuaqHPGV2razJ5jAAA0AAagBqA6lIrN3PpAAgBW5q6x76+vLjcv753S17wPQHEJcM2bGkIKNGmlu+ENJMMcEAc/5xcLjp66RkQIa4B+juBdrIHAX3JElZnpcFVlUopy5G5mrwmOesvKNLkm6bRuLgdRI322rsFdi9IVZQpfTv2D0TjzwIAXWc+ibPWYXFJfQe+VrrGxteC4ulT7S/vA1MBNwpVZLNW9xhxRhoDWgBoFgBsAGwJpmN3d2fSDhCZZVb4qOV0Z0XWsHDaNI2uOfWuSyLGFgpVUmIoYWzi7s+CRY9D0rD/S28XdnwRYOlYf6W3i7s+CLB0rLVmsHJ4iWNJs6F178xBHapQzKekPqoXfEcycYQIAS2d3CI4alkkYIMwLnjdpCwuBbVfekzVmb2jasp03F7si75rcHihpGysB5SYAvcduq9mjVqAufSpwWwz9IVpTq6ryWRclMokfjGCQVTdGoja8biR3zehw1hcaTG0q06bvB2ObcRjDXStGxrnAdAJA9iQz1dN3SfI6dpJC5jHHaWgnrAVg8jJWbR6oIkVlHgMNZFyc7bgG7SDZzTxBXGrjqFedGV4EFk9m+o4H8povlcDdplIcGniGhoF+kKKgkWK2Pq1Fq5LuFRl3AGYhVNaLDlL9bwHHtcUuWZtYSTdCDfD+B55JyF1FTE7eSZ2ABOjkedxCtVku9ksuiTRxrCYqqJ0U7dJh6iCNhB3FcauMpVZUpa0cyq4Nm3oo36bhJLY3DZHAtHU1ov13UVBFyrpCtJWVlyPfBmhmM1rGamvgie4faaS0dhKF2mRqvWwsG9zaLiplEEAIXObhEdNWOEIIa8aZbuBcddtWocyTNWZ6PAVZVKX1btg2chMHjpqSMRA3kAe9xtdznAbSBuGoJkVZGNi6sqlV627YWFSKpDZR5P09TG7l4mucGmztjhq3OGtcaTH0K9Sm/pZzjGbgdCrnqnmf/9k="/>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dirty="0"/>
          </a:p>
        </p:txBody>
      </p:sp>
      <p:pic>
        <p:nvPicPr>
          <p:cNvPr id="4" name="Picture 3">
            <a:extLst>
              <a:ext uri="{FF2B5EF4-FFF2-40B4-BE49-F238E27FC236}">
                <a16:creationId xmlns="" xmlns:a16="http://schemas.microsoft.com/office/drawing/2014/main" id="{64967EC4-A777-4653-A4D2-89DC26F2F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020" y="3841272"/>
            <a:ext cx="2301717" cy="833061"/>
          </a:xfrm>
          <a:prstGeom prst="rect">
            <a:avLst/>
          </a:prstGeom>
        </p:spPr>
      </p:pic>
      <p:sp>
        <p:nvSpPr>
          <p:cNvPr id="15" name="TextBox 10">
            <a:extLst>
              <a:ext uri="{FF2B5EF4-FFF2-40B4-BE49-F238E27FC236}">
                <a16:creationId xmlns="" xmlns:a16="http://schemas.microsoft.com/office/drawing/2014/main" id="{23D60085-67BF-49B1-8EBB-DEA060E00A01}"/>
              </a:ext>
            </a:extLst>
          </p:cNvPr>
          <p:cNvSpPr txBox="1">
            <a:spLocks noChangeArrowheads="1"/>
          </p:cNvSpPr>
          <p:nvPr/>
        </p:nvSpPr>
        <p:spPr bwMode="auto">
          <a:xfrm>
            <a:off x="5307943" y="3550395"/>
            <a:ext cx="3663337" cy="19699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20000"/>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Aft>
                <a:spcPts val="0"/>
              </a:spcAft>
              <a:buNone/>
            </a:pPr>
            <a:r>
              <a:rPr lang="en-GB" sz="1800" dirty="0">
                <a:ea typeface="Calibri" panose="020F0502020204030204" pitchFamily="34" charset="0"/>
              </a:rPr>
              <a:t>Citizens Advice RCJ Advice </a:t>
            </a:r>
          </a:p>
          <a:p>
            <a:pPr marL="0" indent="0">
              <a:spcAft>
                <a:spcPts val="0"/>
              </a:spcAft>
              <a:buNone/>
            </a:pPr>
            <a:r>
              <a:rPr lang="en-GB" sz="1800" dirty="0">
                <a:ea typeface="Calibri" panose="020F0502020204030204" pitchFamily="34" charset="0"/>
              </a:rPr>
              <a:t>Central London Family Courts</a:t>
            </a:r>
          </a:p>
          <a:p>
            <a:pPr marL="0" indent="0">
              <a:spcAft>
                <a:spcPts val="0"/>
              </a:spcAft>
              <a:buNone/>
            </a:pPr>
            <a:r>
              <a:rPr lang="en-GB" sz="1800" dirty="0">
                <a:ea typeface="Calibri" panose="020F0502020204030204" pitchFamily="34" charset="0"/>
              </a:rPr>
              <a:t>First Avenue House </a:t>
            </a:r>
          </a:p>
          <a:p>
            <a:pPr marL="0" indent="0">
              <a:spcAft>
                <a:spcPts val="0"/>
              </a:spcAft>
              <a:buNone/>
            </a:pPr>
            <a:r>
              <a:rPr lang="en-GB" sz="1800" dirty="0">
                <a:ea typeface="Calibri" panose="020F0502020204030204" pitchFamily="34" charset="0"/>
              </a:rPr>
              <a:t>42-49 High Holborn </a:t>
            </a:r>
          </a:p>
          <a:p>
            <a:pPr marL="0" indent="0">
              <a:spcAft>
                <a:spcPts val="0"/>
              </a:spcAft>
              <a:buNone/>
            </a:pPr>
            <a:r>
              <a:rPr lang="en-GB" sz="1800" dirty="0">
                <a:ea typeface="Calibri" panose="020F0502020204030204" pitchFamily="34" charset="0"/>
              </a:rPr>
              <a:t>London </a:t>
            </a:r>
          </a:p>
          <a:p>
            <a:pPr marL="0" indent="0">
              <a:spcAft>
                <a:spcPts val="0"/>
              </a:spcAft>
              <a:buNone/>
            </a:pPr>
            <a:r>
              <a:rPr lang="en-GB" sz="1800" dirty="0">
                <a:ea typeface="Calibri" panose="020F0502020204030204" pitchFamily="34" charset="0"/>
              </a:rPr>
              <a:t>WC1V 6NP</a:t>
            </a:r>
          </a:p>
          <a:p>
            <a:pPr>
              <a:spcAft>
                <a:spcPts val="0"/>
              </a:spcAft>
            </a:pPr>
            <a:r>
              <a:rPr lang="en-GB" sz="1800" u="sng" dirty="0">
                <a:solidFill>
                  <a:srgbClr val="0563C1"/>
                </a:solidFill>
                <a:ea typeface="Calibri" panose="020F0502020204030204" pitchFamily="34" charset="0"/>
                <a:hlinkClick r:id="rId4">
                  <a:extLst>
                    <a:ext uri="{A12FA001-AC4F-418D-AE19-62706E023703}">
                      <ahyp:hlinkClr xmlns="" xmlns:ahyp="http://schemas.microsoft.com/office/drawing/2018/hyperlinkcolor" val="tx"/>
                    </a:ext>
                  </a:extLst>
                </a:hlinkClick>
              </a:rPr>
              <a:t>www.rcjadvice.org.uk</a:t>
            </a:r>
            <a:endParaRPr lang="en-GB" sz="1800" dirty="0">
              <a:ea typeface="Calibri" panose="020F0502020204030204" pitchFamily="34" charset="0"/>
            </a:endParaRPr>
          </a:p>
          <a:p>
            <a:pPr indent="-228600" eaLnBrk="1" hangingPunct="1">
              <a:lnSpc>
                <a:spcPct val="90000"/>
              </a:lnSpc>
              <a:spcBef>
                <a:spcPct val="0"/>
              </a:spcBef>
            </a:pPr>
            <a:endParaRPr lang="en-US" altLang="en-US" sz="1700" dirty="0">
              <a:latin typeface="+mn-lt"/>
              <a:cs typeface="+mn-cs"/>
            </a:endParaRPr>
          </a:p>
          <a:p>
            <a:pPr indent="-228600" eaLnBrk="1" hangingPunct="1">
              <a:lnSpc>
                <a:spcPct val="90000"/>
              </a:lnSpc>
              <a:spcBef>
                <a:spcPct val="0"/>
              </a:spcBef>
            </a:pPr>
            <a:endParaRPr lang="en-US" altLang="en-US" sz="1700"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73754" y="2780928"/>
            <a:ext cx="2736303" cy="1296143"/>
          </a:xfrm>
          <a:prstGeom prst="rect">
            <a:avLst/>
          </a:prstGeom>
        </p:spPr>
      </p:pic>
      <p:sp>
        <p:nvSpPr>
          <p:cNvPr id="75" name="Rectangle 74">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
            <a:ext cx="565327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itle 1"/>
          <p:cNvSpPr>
            <a:spLocks noGrp="1"/>
          </p:cNvSpPr>
          <p:nvPr>
            <p:ph type="title"/>
          </p:nvPr>
        </p:nvSpPr>
        <p:spPr>
          <a:xfrm>
            <a:off x="3892214" y="365125"/>
            <a:ext cx="4713469" cy="1984785"/>
          </a:xfrm>
        </p:spPr>
        <p:txBody>
          <a:bodyPr anchor="b">
            <a:normAutofit/>
          </a:bodyPr>
          <a:lstStyle/>
          <a:p>
            <a:pPr eaLnBrk="1" hangingPunct="1"/>
            <a:r>
              <a:rPr lang="en-GB" altLang="en-US" sz="3500" b="1" dirty="0">
                <a:solidFill>
                  <a:srgbClr val="FFFFFF"/>
                </a:solidFill>
              </a:rPr>
              <a:t>Aims:</a:t>
            </a:r>
          </a:p>
        </p:txBody>
      </p:sp>
      <p:sp>
        <p:nvSpPr>
          <p:cNvPr id="3075" name="Content Placeholder 2"/>
          <p:cNvSpPr>
            <a:spLocks noGrp="1"/>
          </p:cNvSpPr>
          <p:nvPr>
            <p:ph idx="1"/>
          </p:nvPr>
        </p:nvSpPr>
        <p:spPr>
          <a:xfrm>
            <a:off x="3892214" y="2561303"/>
            <a:ext cx="4713469" cy="3210232"/>
          </a:xfrm>
        </p:spPr>
        <p:txBody>
          <a:bodyPr anchor="t">
            <a:normAutofit/>
          </a:bodyPr>
          <a:lstStyle/>
          <a:p>
            <a:pPr eaLnBrk="1" hangingPunct="1">
              <a:lnSpc>
                <a:spcPct val="90000"/>
              </a:lnSpc>
            </a:pPr>
            <a:r>
              <a:rPr lang="en-GB" altLang="en-US" sz="1700" dirty="0">
                <a:solidFill>
                  <a:srgbClr val="FFFFFF"/>
                </a:solidFill>
              </a:rPr>
              <a:t>What Support Through Court does and how we support clients </a:t>
            </a:r>
          </a:p>
          <a:p>
            <a:pPr marL="0" indent="0" eaLnBrk="1" hangingPunct="1">
              <a:lnSpc>
                <a:spcPct val="90000"/>
              </a:lnSpc>
              <a:buNone/>
            </a:pPr>
            <a:endParaRPr lang="en-GB" altLang="en-US" sz="1700" dirty="0">
              <a:solidFill>
                <a:srgbClr val="FFFFFF"/>
              </a:solidFill>
            </a:endParaRPr>
          </a:p>
          <a:p>
            <a:pPr eaLnBrk="1" hangingPunct="1">
              <a:lnSpc>
                <a:spcPct val="90000"/>
              </a:lnSpc>
            </a:pPr>
            <a:r>
              <a:rPr lang="en-GB" altLang="en-US" sz="1700" dirty="0">
                <a:solidFill>
                  <a:srgbClr val="FFFFFF"/>
                </a:solidFill>
              </a:rPr>
              <a:t>Safe Space </a:t>
            </a:r>
            <a:r>
              <a:rPr lang="en-GB" altLang="en-US" sz="1700" dirty="0" smtClean="0">
                <a:solidFill>
                  <a:srgbClr val="FFFFFF"/>
                </a:solidFill>
              </a:rPr>
              <a:t>Project – how it works</a:t>
            </a:r>
            <a:endParaRPr lang="en-GB" altLang="en-US" sz="1700" dirty="0">
              <a:solidFill>
                <a:srgbClr val="FFFFFF"/>
              </a:solidFill>
            </a:endParaRPr>
          </a:p>
          <a:p>
            <a:pPr marL="0" indent="0" eaLnBrk="1" hangingPunct="1">
              <a:lnSpc>
                <a:spcPct val="90000"/>
              </a:lnSpc>
              <a:buNone/>
            </a:pPr>
            <a:endParaRPr lang="en-GB" altLang="en-US" sz="1700" dirty="0">
              <a:solidFill>
                <a:srgbClr val="FFFFFF"/>
              </a:solidFill>
            </a:endParaRPr>
          </a:p>
          <a:p>
            <a:pPr eaLnBrk="1" hangingPunct="1">
              <a:lnSpc>
                <a:spcPct val="90000"/>
              </a:lnSpc>
            </a:pPr>
            <a:r>
              <a:rPr lang="en-GB" altLang="en-US" sz="1700" dirty="0">
                <a:solidFill>
                  <a:srgbClr val="FFFFFF"/>
                </a:solidFill>
              </a:rPr>
              <a:t>How we work with Georgina and RCJ Advice</a:t>
            </a:r>
          </a:p>
          <a:p>
            <a:pPr marL="0" indent="0" eaLnBrk="1" hangingPunct="1">
              <a:lnSpc>
                <a:spcPct val="90000"/>
              </a:lnSpc>
              <a:buNone/>
            </a:pPr>
            <a:endParaRPr lang="en-GB" altLang="en-US" sz="1700" dirty="0">
              <a:solidFill>
                <a:srgbClr val="FFFFFF"/>
              </a:solidFill>
            </a:endParaRPr>
          </a:p>
        </p:txBody>
      </p:sp>
      <p:sp>
        <p:nvSpPr>
          <p:cNvPr id="5" name="Footer Placeholder 6"/>
          <p:cNvSpPr>
            <a:spLocks noGrp="1"/>
          </p:cNvSpPr>
          <p:nvPr>
            <p:ph type="ftr" sz="quarter" idx="11"/>
          </p:nvPr>
        </p:nvSpPr>
        <p:spPr>
          <a:xfrm>
            <a:off x="3892214" y="6356350"/>
            <a:ext cx="4108784" cy="365125"/>
          </a:xfrm>
        </p:spPr>
        <p:txBody>
          <a:bodyPr>
            <a:normAutofit/>
          </a:bodyPr>
          <a:lstStyle/>
          <a:p>
            <a:pPr algn="l">
              <a:defRPr/>
            </a:pPr>
            <a:endParaRPr lang="en-GB" dirty="0">
              <a:solidFill>
                <a:srgbClr val="FFFFFF"/>
              </a:solidFill>
            </a:endParaRPr>
          </a:p>
        </p:txBody>
      </p:sp>
      <p:sp>
        <p:nvSpPr>
          <p:cNvPr id="3076"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57CA8ABC-F019-43E6-B345-B9897FBDD0EE}" type="slidenum">
              <a:rPr lang="en-GB" altLang="en-US" sz="1800">
                <a:solidFill>
                  <a:srgbClr val="FFFFFF"/>
                </a:solidFill>
              </a:rPr>
              <a:pPr>
                <a:lnSpc>
                  <a:spcPct val="90000"/>
                </a:lnSpc>
                <a:spcBef>
                  <a:spcPct val="0"/>
                </a:spcBef>
                <a:spcAft>
                  <a:spcPts val="600"/>
                </a:spcAft>
                <a:buFontTx/>
                <a:buNone/>
              </a:pPr>
              <a:t>3</a:t>
            </a:fld>
            <a:endParaRPr lang="en-GB" altLang="en-US" sz="18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315398" y="2811047"/>
            <a:ext cx="2609136" cy="1235906"/>
          </a:xfrm>
          <a:prstGeom prst="rect">
            <a:avLst/>
          </a:prstGeom>
        </p:spPr>
      </p:pic>
      <p:sp>
        <p:nvSpPr>
          <p:cNvPr id="75" name="Rectangle 74">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
            <a:ext cx="565327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Title 1"/>
          <p:cNvSpPr>
            <a:spLocks noGrp="1"/>
          </p:cNvSpPr>
          <p:nvPr>
            <p:ph type="title"/>
          </p:nvPr>
        </p:nvSpPr>
        <p:spPr>
          <a:xfrm>
            <a:off x="3892214" y="365126"/>
            <a:ext cx="4713469" cy="1187228"/>
          </a:xfrm>
        </p:spPr>
        <p:txBody>
          <a:bodyPr anchor="b">
            <a:normAutofit/>
          </a:bodyPr>
          <a:lstStyle/>
          <a:p>
            <a:pPr eaLnBrk="1" hangingPunct="1"/>
            <a:r>
              <a:rPr lang="en-GB" altLang="en-US" sz="3500" b="1" dirty="0">
                <a:solidFill>
                  <a:srgbClr val="FFFFFF"/>
                </a:solidFill>
              </a:rPr>
              <a:t>So, what is Support Through Court?</a:t>
            </a:r>
          </a:p>
        </p:txBody>
      </p:sp>
      <p:sp>
        <p:nvSpPr>
          <p:cNvPr id="3075" name="Content Placeholder 2"/>
          <p:cNvSpPr>
            <a:spLocks noGrp="1"/>
          </p:cNvSpPr>
          <p:nvPr>
            <p:ph idx="1"/>
          </p:nvPr>
        </p:nvSpPr>
        <p:spPr>
          <a:xfrm>
            <a:off x="3892214" y="1552354"/>
            <a:ext cx="4713469" cy="4803995"/>
          </a:xfrm>
        </p:spPr>
        <p:txBody>
          <a:bodyPr anchor="t">
            <a:normAutofit/>
          </a:bodyPr>
          <a:lstStyle/>
          <a:p>
            <a:pPr marL="0" indent="0" eaLnBrk="1" hangingPunct="1">
              <a:lnSpc>
                <a:spcPct val="90000"/>
              </a:lnSpc>
              <a:buNone/>
            </a:pPr>
            <a:endParaRPr lang="en-GB" altLang="en-US" sz="1700" dirty="0">
              <a:solidFill>
                <a:srgbClr val="FFFFFF"/>
              </a:solidFill>
            </a:endParaRPr>
          </a:p>
          <a:p>
            <a:pPr lvl="0">
              <a:lnSpc>
                <a:spcPct val="90000"/>
              </a:lnSpc>
            </a:pPr>
            <a:r>
              <a:rPr lang="en-GB" sz="1700" dirty="0">
                <a:solidFill>
                  <a:srgbClr val="FFFFFF"/>
                </a:solidFill>
              </a:rPr>
              <a:t>A charity dedicated to supporting LIPs </a:t>
            </a:r>
          </a:p>
          <a:p>
            <a:pPr lvl="0">
              <a:lnSpc>
                <a:spcPct val="90000"/>
              </a:lnSpc>
            </a:pPr>
            <a:r>
              <a:rPr lang="en-GB" sz="1700" dirty="0">
                <a:solidFill>
                  <a:srgbClr val="FFFFFF"/>
                </a:solidFill>
              </a:rPr>
              <a:t>A network of 21 offices in the larger Courts around the country  </a:t>
            </a:r>
          </a:p>
          <a:p>
            <a:pPr lvl="0">
              <a:lnSpc>
                <a:spcPct val="90000"/>
              </a:lnSpc>
            </a:pPr>
            <a:r>
              <a:rPr lang="en-GB" sz="1700" dirty="0">
                <a:solidFill>
                  <a:srgbClr val="FFFFFF"/>
                </a:solidFill>
              </a:rPr>
              <a:t>800 Volunteers and 25 professional staff providing emotional and practical support </a:t>
            </a:r>
            <a:r>
              <a:rPr lang="en-GB" sz="1700" b="1" dirty="0">
                <a:solidFill>
                  <a:srgbClr val="FFFFFF"/>
                </a:solidFill>
              </a:rPr>
              <a:t>but not legal advice or representation</a:t>
            </a:r>
          </a:p>
          <a:p>
            <a:pPr lvl="0">
              <a:lnSpc>
                <a:spcPct val="90000"/>
              </a:lnSpc>
            </a:pPr>
            <a:r>
              <a:rPr lang="en-GB" sz="1700" dirty="0">
                <a:solidFill>
                  <a:srgbClr val="FFFFFF"/>
                </a:solidFill>
              </a:rPr>
              <a:t>Telephone helpline launched just before lockdown – so far helped nearly 5000 people and attended nearly 400 remote hearings</a:t>
            </a:r>
          </a:p>
          <a:p>
            <a:pPr lvl="0">
              <a:lnSpc>
                <a:spcPct val="90000"/>
              </a:lnSpc>
            </a:pPr>
            <a:r>
              <a:rPr lang="en-GB" sz="1700" dirty="0">
                <a:solidFill>
                  <a:srgbClr val="FFFFFF"/>
                </a:solidFill>
              </a:rPr>
              <a:t>Just under 80,000 contacts in the financial year </a:t>
            </a:r>
            <a:r>
              <a:rPr lang="en-GB" sz="1700" dirty="0" smtClean="0">
                <a:solidFill>
                  <a:srgbClr val="FFFFFF"/>
                </a:solidFill>
              </a:rPr>
              <a:t>2019/20</a:t>
            </a:r>
          </a:p>
          <a:p>
            <a:pPr lvl="0">
              <a:lnSpc>
                <a:spcPct val="90000"/>
              </a:lnSpc>
            </a:pPr>
            <a:endParaRPr lang="en-GB" sz="1700" dirty="0">
              <a:solidFill>
                <a:srgbClr val="FFFFFF"/>
              </a:solidFill>
            </a:endParaRPr>
          </a:p>
          <a:p>
            <a:pPr lvl="0">
              <a:lnSpc>
                <a:spcPct val="90000"/>
              </a:lnSpc>
            </a:pPr>
            <a:r>
              <a:rPr lang="en-GB" sz="1700" b="1" dirty="0" smtClean="0">
                <a:solidFill>
                  <a:srgbClr val="FFFFFF"/>
                </a:solidFill>
              </a:rPr>
              <a:t>Currently all offices are working remotely via zoom/telephone calls</a:t>
            </a:r>
          </a:p>
          <a:p>
            <a:pPr>
              <a:lnSpc>
                <a:spcPct val="90000"/>
              </a:lnSpc>
            </a:pPr>
            <a:r>
              <a:rPr lang="en-US" sz="1800" dirty="0"/>
              <a:t>Volunteers shadow/train via zoom</a:t>
            </a:r>
          </a:p>
          <a:p>
            <a:pPr lvl="0">
              <a:lnSpc>
                <a:spcPct val="90000"/>
              </a:lnSpc>
            </a:pPr>
            <a:endParaRPr lang="en-GB" sz="1700" dirty="0">
              <a:solidFill>
                <a:srgbClr val="FFFFFF"/>
              </a:solidFill>
            </a:endParaRPr>
          </a:p>
        </p:txBody>
      </p:sp>
      <p:sp>
        <p:nvSpPr>
          <p:cNvPr id="5" name="Footer Placeholder 6"/>
          <p:cNvSpPr>
            <a:spLocks noGrp="1"/>
          </p:cNvSpPr>
          <p:nvPr>
            <p:ph type="ftr" sz="quarter" idx="11"/>
          </p:nvPr>
        </p:nvSpPr>
        <p:spPr>
          <a:xfrm>
            <a:off x="3892214" y="6356350"/>
            <a:ext cx="4108784" cy="365125"/>
          </a:xfrm>
        </p:spPr>
        <p:txBody>
          <a:bodyPr>
            <a:normAutofit/>
          </a:bodyPr>
          <a:lstStyle/>
          <a:p>
            <a:pPr algn="l">
              <a:defRPr/>
            </a:pPr>
            <a:endParaRPr lang="en-GB" dirty="0">
              <a:solidFill>
                <a:srgbClr val="FFFFFF"/>
              </a:solidFill>
            </a:endParaRPr>
          </a:p>
        </p:txBody>
      </p:sp>
      <p:sp>
        <p:nvSpPr>
          <p:cNvPr id="3076"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57CA8ABC-F019-43E6-B345-B9897FBDD0EE}" type="slidenum">
              <a:rPr lang="en-GB" altLang="en-US" sz="1800">
                <a:solidFill>
                  <a:srgbClr val="FFFFFF"/>
                </a:solidFill>
              </a:rPr>
              <a:pPr>
                <a:lnSpc>
                  <a:spcPct val="90000"/>
                </a:lnSpc>
                <a:spcBef>
                  <a:spcPct val="0"/>
                </a:spcBef>
                <a:spcAft>
                  <a:spcPts val="600"/>
                </a:spcAft>
                <a:buFontTx/>
                <a:buNone/>
              </a:pPr>
              <a:t>4</a:t>
            </a:fld>
            <a:endParaRPr lang="en-GB" altLang="en-US" sz="1800" dirty="0">
              <a:solidFill>
                <a:srgbClr val="FFFFFF"/>
              </a:solidFill>
            </a:endParaRPr>
          </a:p>
        </p:txBody>
      </p:sp>
    </p:spTree>
    <p:extLst>
      <p:ext uri="{BB962C8B-B14F-4D97-AF65-F5344CB8AC3E}">
        <p14:creationId xmlns:p14="http://schemas.microsoft.com/office/powerpoint/2010/main" val="22363800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E364580B-B24D-4448-B898-C13F15482B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570478" y="2708920"/>
            <a:ext cx="2489569" cy="1179269"/>
          </a:xfrm>
          <a:prstGeom prst="rect">
            <a:avLst/>
          </a:prstGeom>
        </p:spPr>
      </p:pic>
      <p:sp>
        <p:nvSpPr>
          <p:cNvPr id="75" name="Rectangle 74">
            <a:extLst>
              <a:ext uri="{FF2B5EF4-FFF2-40B4-BE49-F238E27FC236}">
                <a16:creationId xmlns="" xmlns:a16="http://schemas.microsoft.com/office/drawing/2014/main" id="{8CEBB63E-FF19-493F-9618-BFFB451DF4C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0722" y="-2"/>
            <a:ext cx="565327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Title 1"/>
          <p:cNvSpPr>
            <a:spLocks noGrp="1"/>
          </p:cNvSpPr>
          <p:nvPr>
            <p:ph type="title"/>
          </p:nvPr>
        </p:nvSpPr>
        <p:spPr>
          <a:xfrm>
            <a:off x="3892214" y="365125"/>
            <a:ext cx="4713469" cy="1984785"/>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892214" y="2561303"/>
            <a:ext cx="4713469" cy="3210232"/>
          </a:xfrm>
        </p:spPr>
        <p:txBody>
          <a:bodyPr anchor="t">
            <a:normAutofit/>
          </a:bodyPr>
          <a:lstStyle/>
          <a:p>
            <a:pPr lvl="0"/>
            <a:r>
              <a:rPr lang="en-GB" sz="1700" dirty="0">
                <a:solidFill>
                  <a:srgbClr val="FFFFFF"/>
                </a:solidFill>
              </a:rPr>
              <a:t>Pre-LASPO – Both parties represented in 50% of cases, one party in 40%, neither party in 10%</a:t>
            </a:r>
          </a:p>
          <a:p>
            <a:pPr lvl="0"/>
            <a:r>
              <a:rPr lang="en-GB" sz="1700" dirty="0">
                <a:solidFill>
                  <a:srgbClr val="FFFFFF"/>
                </a:solidFill>
              </a:rPr>
              <a:t>Post-LASPO – Both parties in 21%, one party in 36%, neither party 33% </a:t>
            </a:r>
          </a:p>
          <a:p>
            <a:pPr lvl="0"/>
            <a:r>
              <a:rPr lang="en-GB" sz="1700" dirty="0">
                <a:solidFill>
                  <a:srgbClr val="FFFFFF"/>
                </a:solidFill>
              </a:rPr>
              <a:t>So about 120,000 cases per year in Family Courts where at least one party is unrepresented</a:t>
            </a:r>
          </a:p>
          <a:p>
            <a:pPr lvl="0"/>
            <a:r>
              <a:rPr lang="en-GB" sz="1700" dirty="0">
                <a:solidFill>
                  <a:srgbClr val="FFFFFF"/>
                </a:solidFill>
              </a:rPr>
              <a:t>(And about 750,000 in Civil/Tribunal cases)</a:t>
            </a:r>
          </a:p>
        </p:txBody>
      </p:sp>
      <p:sp>
        <p:nvSpPr>
          <p:cNvPr id="5" name="Footer Placeholder 6"/>
          <p:cNvSpPr>
            <a:spLocks noGrp="1"/>
          </p:cNvSpPr>
          <p:nvPr>
            <p:ph type="ftr" sz="quarter" idx="11"/>
          </p:nvPr>
        </p:nvSpPr>
        <p:spPr>
          <a:xfrm>
            <a:off x="3892214" y="6356350"/>
            <a:ext cx="4108784" cy="365125"/>
          </a:xfrm>
        </p:spPr>
        <p:txBody>
          <a:bodyPr>
            <a:normAutofit/>
          </a:bodyPr>
          <a:lstStyle/>
          <a:p>
            <a:pPr algn="l">
              <a:defRPr/>
            </a:pPr>
            <a:endParaRPr lang="en-GB" dirty="0">
              <a:solidFill>
                <a:srgbClr val="FFFFFF"/>
              </a:solidFill>
            </a:endParaRP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5</a:t>
            </a:fld>
            <a:endParaRPr lang="en-GB" altLang="en-US" sz="1800" dirty="0">
              <a:solidFill>
                <a:srgbClr val="FFFFFF"/>
              </a:solidFill>
            </a:endParaRPr>
          </a:p>
        </p:txBody>
      </p:sp>
      <p:sp>
        <p:nvSpPr>
          <p:cNvPr id="4" name="TextBox 3">
            <a:extLst>
              <a:ext uri="{FF2B5EF4-FFF2-40B4-BE49-F238E27FC236}">
                <a16:creationId xmlns="" xmlns:a16="http://schemas.microsoft.com/office/drawing/2014/main" id="{BE7ED4FF-B363-9145-8643-6A787CFB7692}"/>
              </a:ext>
            </a:extLst>
          </p:cNvPr>
          <p:cNvSpPr txBox="1"/>
          <p:nvPr/>
        </p:nvSpPr>
        <p:spPr>
          <a:xfrm>
            <a:off x="515487" y="5165230"/>
            <a:ext cx="1584176" cy="307777"/>
          </a:xfrm>
          <a:prstGeom prst="rect">
            <a:avLst/>
          </a:prstGeom>
          <a:noFill/>
        </p:spPr>
        <p:txBody>
          <a:bodyPr wrap="square" rtlCol="0">
            <a:spAutoFit/>
          </a:bodyPr>
          <a:lstStyle/>
          <a:p>
            <a:pPr>
              <a:spcAft>
                <a:spcPts val="600"/>
              </a:spcAft>
            </a:pPr>
            <a:r>
              <a:rPr lang="en-US" sz="1400" dirty="0"/>
              <a:t>Source: MOJ</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b="1" dirty="0"/>
              <a:t>Why we are needed in Courts</a:t>
            </a:r>
          </a:p>
        </p:txBody>
      </p:sp>
      <p:sp>
        <p:nvSpPr>
          <p:cNvPr id="41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FD4B64-E5F6-4D81-A44B-D0AEEBCFDE93}" type="slidenum">
              <a:rPr lang="en-GB" altLang="en-US" sz="1200">
                <a:solidFill>
                  <a:srgbClr val="898989"/>
                </a:solidFill>
              </a:rPr>
              <a:pPr>
                <a:spcBef>
                  <a:spcPct val="0"/>
                </a:spcBef>
                <a:buFontTx/>
                <a:buNone/>
              </a:pPr>
              <a:t>6</a:t>
            </a:fld>
            <a:endParaRPr lang="en-GB" altLang="en-US" sz="1200" dirty="0">
              <a:solidFill>
                <a:srgbClr val="898989"/>
              </a:solidFill>
            </a:endParaRPr>
          </a:p>
        </p:txBody>
      </p:sp>
      <p:pic>
        <p:nvPicPr>
          <p:cNvPr id="2" name="Picture 1"/>
          <p:cNvPicPr>
            <a:picLocks noChangeAspect="1"/>
          </p:cNvPicPr>
          <p:nvPr/>
        </p:nvPicPr>
        <p:blipFill>
          <a:blip r:embed="rId3"/>
          <a:stretch>
            <a:fillRect/>
          </a:stretch>
        </p:blipFill>
        <p:spPr>
          <a:xfrm>
            <a:off x="323528" y="5762678"/>
            <a:ext cx="1809524" cy="857143"/>
          </a:xfrm>
          <a:prstGeom prst="rect">
            <a:avLst/>
          </a:prstGeom>
        </p:spPr>
      </p:pic>
      <p:sp>
        <p:nvSpPr>
          <p:cNvPr id="5" name="Footer Placeholder 6"/>
          <p:cNvSpPr>
            <a:spLocks noGrp="1"/>
          </p:cNvSpPr>
          <p:nvPr>
            <p:ph type="ftr" sz="quarter" idx="11"/>
          </p:nvPr>
        </p:nvSpPr>
        <p:spPr>
          <a:xfrm>
            <a:off x="250825" y="5661025"/>
            <a:ext cx="8497888" cy="1060450"/>
          </a:xfrm>
        </p:spPr>
        <p:txBody>
          <a:bodyPr/>
          <a:lstStyle/>
          <a:p>
            <a:pPr>
              <a:defRPr/>
            </a:pPr>
            <a:endParaRPr lang="en-GB" sz="1400" dirty="0"/>
          </a:p>
        </p:txBody>
      </p:sp>
      <p:sp>
        <p:nvSpPr>
          <p:cNvPr id="4" name="TextBox 3">
            <a:extLst>
              <a:ext uri="{FF2B5EF4-FFF2-40B4-BE49-F238E27FC236}">
                <a16:creationId xmlns="" xmlns:a16="http://schemas.microsoft.com/office/drawing/2014/main" id="{BE7ED4FF-B363-9145-8643-6A787CFB7692}"/>
              </a:ext>
            </a:extLst>
          </p:cNvPr>
          <p:cNvSpPr txBox="1"/>
          <p:nvPr/>
        </p:nvSpPr>
        <p:spPr>
          <a:xfrm>
            <a:off x="515487" y="5165230"/>
            <a:ext cx="1584176" cy="307777"/>
          </a:xfrm>
          <a:prstGeom prst="rect">
            <a:avLst/>
          </a:prstGeom>
          <a:noFill/>
        </p:spPr>
        <p:txBody>
          <a:bodyPr wrap="square" rtlCol="0">
            <a:spAutoFit/>
          </a:bodyPr>
          <a:lstStyle/>
          <a:p>
            <a:r>
              <a:rPr lang="en-US" sz="1400" dirty="0"/>
              <a:t>Source: HMCTS</a:t>
            </a:r>
          </a:p>
        </p:txBody>
      </p:sp>
      <p:sp>
        <p:nvSpPr>
          <p:cNvPr id="8" name="TextBox 7">
            <a:extLst>
              <a:ext uri="{FF2B5EF4-FFF2-40B4-BE49-F238E27FC236}">
                <a16:creationId xmlns="" xmlns:a16="http://schemas.microsoft.com/office/drawing/2014/main" id="{F0B53A18-A777-4B4B-A655-BA68F9EB5C60}"/>
              </a:ext>
            </a:extLst>
          </p:cNvPr>
          <p:cNvSpPr txBox="1"/>
          <p:nvPr/>
        </p:nvSpPr>
        <p:spPr>
          <a:xfrm>
            <a:off x="498106" y="3489838"/>
            <a:ext cx="1632806" cy="1565298"/>
          </a:xfrm>
          <a:prstGeom prst="rect">
            <a:avLst/>
          </a:prstGeom>
          <a:solidFill>
            <a:schemeClr val="accent6">
              <a:hueOff val="-12800000"/>
              <a:satOff val="-21951"/>
              <a:lumOff val="8039"/>
            </a:schemeClr>
          </a:solidFill>
          <a:ln w="15875" cap="flat">
            <a:solidFill>
              <a:srgbClr val="0095D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35000" tIns="135000" rIns="135000" bIns="135000" numCol="1" spcCol="38100" rtlCol="0" anchor="t">
            <a:spAutoFit/>
          </a:bodyPr>
          <a:lstStyle/>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Victims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Witnesses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Defendants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Jurors</a:t>
            </a:r>
          </a:p>
        </p:txBody>
      </p:sp>
      <p:cxnSp>
        <p:nvCxnSpPr>
          <p:cNvPr id="9" name="Straight Connector 8">
            <a:extLst>
              <a:ext uri="{FF2B5EF4-FFF2-40B4-BE49-F238E27FC236}">
                <a16:creationId xmlns="" xmlns:a16="http://schemas.microsoft.com/office/drawing/2014/main" id="{4927F6B0-4A20-AE48-ACFD-1566831EB995}"/>
              </a:ext>
            </a:extLst>
          </p:cNvPr>
          <p:cNvCxnSpPr>
            <a:cxnSpLocks/>
          </p:cNvCxnSpPr>
          <p:nvPr/>
        </p:nvCxnSpPr>
        <p:spPr>
          <a:xfrm flipH="1">
            <a:off x="1467464" y="3235084"/>
            <a:ext cx="2115" cy="254754"/>
          </a:xfrm>
          <a:prstGeom prst="line">
            <a:avLst/>
          </a:prstGeom>
          <a:noFill/>
          <a:ln w="1905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 name="Straight Connector 9">
            <a:extLst>
              <a:ext uri="{FF2B5EF4-FFF2-40B4-BE49-F238E27FC236}">
                <a16:creationId xmlns="" xmlns:a16="http://schemas.microsoft.com/office/drawing/2014/main" id="{E92AE667-198A-4A4B-A4AF-04FE20B18C88}"/>
              </a:ext>
            </a:extLst>
          </p:cNvPr>
          <p:cNvCxnSpPr>
            <a:cxnSpLocks/>
          </p:cNvCxnSpPr>
          <p:nvPr/>
        </p:nvCxnSpPr>
        <p:spPr>
          <a:xfrm>
            <a:off x="3537231" y="3235084"/>
            <a:ext cx="2382" cy="254754"/>
          </a:xfrm>
          <a:prstGeom prst="line">
            <a:avLst/>
          </a:prstGeom>
          <a:noFill/>
          <a:ln w="1905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 xmlns:a16="http://schemas.microsoft.com/office/drawing/2014/main" id="{31563593-881F-5F40-92A3-DCDB135AEAF4}"/>
              </a:ext>
            </a:extLst>
          </p:cNvPr>
          <p:cNvCxnSpPr>
            <a:cxnSpLocks/>
          </p:cNvCxnSpPr>
          <p:nvPr/>
        </p:nvCxnSpPr>
        <p:spPr>
          <a:xfrm flipH="1">
            <a:off x="5604389" y="3235085"/>
            <a:ext cx="494" cy="254753"/>
          </a:xfrm>
          <a:prstGeom prst="line">
            <a:avLst/>
          </a:prstGeom>
          <a:noFill/>
          <a:ln w="1905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 xmlns:a16="http://schemas.microsoft.com/office/drawing/2014/main" id="{17C1ECD1-8FE1-C34B-8CA9-0BC51FB7A1EF}"/>
              </a:ext>
            </a:extLst>
          </p:cNvPr>
          <p:cNvCxnSpPr>
            <a:cxnSpLocks/>
          </p:cNvCxnSpPr>
          <p:nvPr/>
        </p:nvCxnSpPr>
        <p:spPr>
          <a:xfrm>
            <a:off x="7672535" y="3235084"/>
            <a:ext cx="4001" cy="254754"/>
          </a:xfrm>
          <a:prstGeom prst="line">
            <a:avLst/>
          </a:prstGeom>
          <a:noFill/>
          <a:ln w="1905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 xmlns:a16="http://schemas.microsoft.com/office/drawing/2014/main" id="{5099F866-8F80-C64C-96C4-6D89BDFEB08A}"/>
              </a:ext>
            </a:extLst>
          </p:cNvPr>
          <p:cNvSpPr txBox="1"/>
          <p:nvPr/>
        </p:nvSpPr>
        <p:spPr>
          <a:xfrm>
            <a:off x="2675892" y="3510617"/>
            <a:ext cx="1704308" cy="1242133"/>
          </a:xfrm>
          <a:prstGeom prst="rect">
            <a:avLst/>
          </a:prstGeom>
          <a:solidFill>
            <a:schemeClr val="accent6">
              <a:hueOff val="-12800000"/>
              <a:satOff val="-21951"/>
              <a:lumOff val="8039"/>
            </a:schemeClr>
          </a:solidFill>
          <a:ln w="15875" cap="flat">
            <a:solidFill>
              <a:srgbClr val="0095D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35000" tIns="135000" rIns="135000" bIns="135000" numCol="1" spcCol="38100" rtlCol="0" anchor="t">
            <a:spAutoFit/>
          </a:bodyPr>
          <a:lstStyle/>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Claimants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Defendants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Housing authorities</a:t>
            </a:r>
          </a:p>
        </p:txBody>
      </p:sp>
      <p:sp>
        <p:nvSpPr>
          <p:cNvPr id="14" name="TextBox 13">
            <a:extLst>
              <a:ext uri="{FF2B5EF4-FFF2-40B4-BE49-F238E27FC236}">
                <a16:creationId xmlns="" xmlns:a16="http://schemas.microsoft.com/office/drawing/2014/main" id="{513C4698-BF53-2B41-BEA3-DE30192B8650}"/>
              </a:ext>
            </a:extLst>
          </p:cNvPr>
          <p:cNvSpPr txBox="1"/>
          <p:nvPr/>
        </p:nvSpPr>
        <p:spPr>
          <a:xfrm>
            <a:off x="4837686" y="3489838"/>
            <a:ext cx="1700306" cy="1542215"/>
          </a:xfrm>
          <a:prstGeom prst="rect">
            <a:avLst/>
          </a:prstGeom>
          <a:solidFill>
            <a:schemeClr val="accent6">
              <a:hueOff val="-12800000"/>
              <a:satOff val="-21951"/>
              <a:lumOff val="8039"/>
            </a:schemeClr>
          </a:solidFill>
          <a:ln w="15875" cap="flat">
            <a:solidFill>
              <a:srgbClr val="0095D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35000" tIns="135000" rIns="135000" bIns="135000" numCol="1" spcCol="38100" rtlCol="0" anchor="t">
            <a:spAutoFit/>
          </a:bodyPr>
          <a:lstStyle/>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Appellants </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(usually against another govt department’s decision)</a:t>
            </a:r>
          </a:p>
        </p:txBody>
      </p:sp>
      <p:sp>
        <p:nvSpPr>
          <p:cNvPr id="15" name="TextBox 14">
            <a:extLst>
              <a:ext uri="{FF2B5EF4-FFF2-40B4-BE49-F238E27FC236}">
                <a16:creationId xmlns="" xmlns:a16="http://schemas.microsoft.com/office/drawing/2014/main" id="{C6F8F8FA-C31D-824A-B1E4-B314D764D341}"/>
              </a:ext>
            </a:extLst>
          </p:cNvPr>
          <p:cNvSpPr txBox="1"/>
          <p:nvPr/>
        </p:nvSpPr>
        <p:spPr>
          <a:xfrm>
            <a:off x="7013584" y="3493526"/>
            <a:ext cx="1630424" cy="2419378"/>
          </a:xfrm>
          <a:prstGeom prst="rect">
            <a:avLst/>
          </a:prstGeom>
          <a:solidFill>
            <a:schemeClr val="accent6">
              <a:hueOff val="-12800000"/>
              <a:satOff val="-21951"/>
              <a:lumOff val="8039"/>
            </a:schemeClr>
          </a:solidFill>
          <a:ln w="15875" cap="flat">
            <a:solidFill>
              <a:srgbClr val="0095D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35000" tIns="135000" rIns="135000" bIns="135000" numCol="1" spcCol="38100" rtlCol="0" anchor="t">
            <a:spAutoFit/>
          </a:bodyPr>
          <a:lstStyle/>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Divorcing families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Children</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Non molestation orders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Local Authorities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Executors</a:t>
            </a:r>
          </a:p>
          <a:p>
            <a:pPr defTabSz="685800" eaLnBrk="1" fontAlgn="auto">
              <a:spcBef>
                <a:spcPts val="900"/>
              </a:spcBef>
              <a:spcAft>
                <a:spcPts val="0"/>
              </a:spcAft>
              <a:defRPr/>
            </a:pPr>
            <a:r>
              <a:rPr lang="en-US" sz="1350" kern="0" dirty="0">
                <a:solidFill>
                  <a:srgbClr val="032D5A"/>
                </a:solidFill>
                <a:latin typeface="Bliss" panose="02020603050405020304"/>
                <a:cs typeface="+mn-cs"/>
                <a:sym typeface="Bliss Light"/>
              </a:rPr>
              <a:t>Adopting families</a:t>
            </a:r>
          </a:p>
        </p:txBody>
      </p:sp>
      <p:pic>
        <p:nvPicPr>
          <p:cNvPr id="17" name="Picture 16" descr="A screenshot of a computer screen&#10;&#10;Description automatically generated">
            <a:extLst>
              <a:ext uri="{FF2B5EF4-FFF2-40B4-BE49-F238E27FC236}">
                <a16:creationId xmlns="" xmlns:a16="http://schemas.microsoft.com/office/drawing/2014/main" id="{7CB097FB-0118-1B44-84A3-178D249333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265" b="53770"/>
          <a:stretch/>
        </p:blipFill>
        <p:spPr>
          <a:xfrm>
            <a:off x="0" y="1867625"/>
            <a:ext cx="9144000" cy="1438406"/>
          </a:xfrm>
          <a:prstGeom prst="rect">
            <a:avLst/>
          </a:prstGeom>
        </p:spPr>
      </p:pic>
      <p:pic>
        <p:nvPicPr>
          <p:cNvPr id="18" name="Graphic 17" descr="Close">
            <a:extLst>
              <a:ext uri="{FF2B5EF4-FFF2-40B4-BE49-F238E27FC236}">
                <a16:creationId xmlns="" xmlns:a16="http://schemas.microsoft.com/office/drawing/2014/main" id="{A3EDDFFE-0D4B-7543-AFB7-D11B6B77A5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85504" y="2380453"/>
            <a:ext cx="2374596" cy="2374596"/>
          </a:xfrm>
          <a:prstGeom prst="rect">
            <a:avLst/>
          </a:prstGeom>
        </p:spPr>
      </p:pic>
    </p:spTree>
    <p:extLst>
      <p:ext uri="{BB962C8B-B14F-4D97-AF65-F5344CB8AC3E}">
        <p14:creationId xmlns:p14="http://schemas.microsoft.com/office/powerpoint/2010/main" val="256938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 xmlns:a16="http://schemas.microsoft.com/office/drawing/2014/main" id="{81618FAF-AA41-4C85-9AD2-B6145345DA94}"/>
              </a:ext>
            </a:extLst>
          </p:cNvPr>
          <p:cNvGrpSpPr/>
          <p:nvPr/>
        </p:nvGrpSpPr>
        <p:grpSpPr>
          <a:xfrm>
            <a:off x="4823758" y="4096974"/>
            <a:ext cx="1198486" cy="1198486"/>
            <a:chOff x="639192" y="941032"/>
            <a:chExt cx="1597981" cy="1597981"/>
          </a:xfrm>
        </p:grpSpPr>
        <p:sp>
          <p:nvSpPr>
            <p:cNvPr id="23" name="Oval 22">
              <a:extLst>
                <a:ext uri="{FF2B5EF4-FFF2-40B4-BE49-F238E27FC236}">
                  <a16:creationId xmlns="" xmlns:a16="http://schemas.microsoft.com/office/drawing/2014/main" id="{850229CC-4323-4142-86B4-DBFFD9EA263E}"/>
                </a:ext>
              </a:extLst>
            </p:cNvPr>
            <p:cNvSpPr/>
            <p:nvPr/>
          </p:nvSpPr>
          <p:spPr>
            <a:xfrm>
              <a:off x="639192" y="941032"/>
              <a:ext cx="1597981" cy="1597981"/>
            </a:xfrm>
            <a:prstGeom prst="ellipse">
              <a:avLst/>
            </a:prstGeom>
            <a:solidFill>
              <a:schemeClr val="bg1"/>
            </a:solidFill>
            <a:ln w="57150">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dirty="0">
                <a:solidFill>
                  <a:srgbClr val="FFFFFF"/>
                </a:solidFill>
                <a:latin typeface="Bliss" panose="02020603050405020304"/>
              </a:endParaRPr>
            </a:p>
          </p:txBody>
        </p:sp>
        <p:pic>
          <p:nvPicPr>
            <p:cNvPr id="27" name="Picture 26">
              <a:extLst>
                <a:ext uri="{FF2B5EF4-FFF2-40B4-BE49-F238E27FC236}">
                  <a16:creationId xmlns="" xmlns:a16="http://schemas.microsoft.com/office/drawing/2014/main" id="{71EB273D-7DDC-4984-ACE8-B058A90D7107}"/>
                </a:ext>
              </a:extLst>
            </p:cNvPr>
            <p:cNvPicPr>
              <a:picLocks noChangeAspect="1"/>
            </p:cNvPicPr>
            <p:nvPr/>
          </p:nvPicPr>
          <p:blipFill rotWithShape="1">
            <a:blip r:embed="rId3"/>
            <a:srcRect l="56432" t="37023" r="25437" b="29579"/>
            <a:stretch/>
          </p:blipFill>
          <p:spPr>
            <a:xfrm>
              <a:off x="952950" y="1189976"/>
              <a:ext cx="973505" cy="1008692"/>
            </a:xfrm>
            <a:prstGeom prst="rect">
              <a:avLst/>
            </a:prstGeom>
            <a:solidFill>
              <a:schemeClr val="bg1"/>
            </a:solidFill>
          </p:spPr>
        </p:pic>
      </p:grpSp>
      <p:grpSp>
        <p:nvGrpSpPr>
          <p:cNvPr id="40" name="Group 39">
            <a:extLst>
              <a:ext uri="{FF2B5EF4-FFF2-40B4-BE49-F238E27FC236}">
                <a16:creationId xmlns="" xmlns:a16="http://schemas.microsoft.com/office/drawing/2014/main" id="{6EE034FD-BCCE-4ADF-9CA6-6F0CBB8AC022}"/>
              </a:ext>
            </a:extLst>
          </p:cNvPr>
          <p:cNvGrpSpPr/>
          <p:nvPr/>
        </p:nvGrpSpPr>
        <p:grpSpPr>
          <a:xfrm>
            <a:off x="280760" y="4189904"/>
            <a:ext cx="1198486" cy="1198486"/>
            <a:chOff x="639191" y="4191738"/>
            <a:chExt cx="1597981" cy="1597981"/>
          </a:xfrm>
        </p:grpSpPr>
        <p:sp>
          <p:nvSpPr>
            <p:cNvPr id="28" name="Oval 27">
              <a:extLst>
                <a:ext uri="{FF2B5EF4-FFF2-40B4-BE49-F238E27FC236}">
                  <a16:creationId xmlns="" xmlns:a16="http://schemas.microsoft.com/office/drawing/2014/main" id="{37ED9007-7944-4052-BE79-18E7F73030CF}"/>
                </a:ext>
              </a:extLst>
            </p:cNvPr>
            <p:cNvSpPr/>
            <p:nvPr/>
          </p:nvSpPr>
          <p:spPr>
            <a:xfrm>
              <a:off x="639191" y="4191738"/>
              <a:ext cx="1597981" cy="1597981"/>
            </a:xfrm>
            <a:prstGeom prst="ellipse">
              <a:avLst/>
            </a:prstGeom>
            <a:solidFill>
              <a:schemeClr val="bg1"/>
            </a:solidFill>
            <a:ln w="57150">
              <a:solidFill>
                <a:srgbClr val="0027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dirty="0">
                <a:solidFill>
                  <a:srgbClr val="FFFFFF"/>
                </a:solidFill>
                <a:latin typeface="Bliss" panose="02020603050405020304"/>
              </a:endParaRPr>
            </a:p>
          </p:txBody>
        </p:sp>
        <p:pic>
          <p:nvPicPr>
            <p:cNvPr id="29" name="Picture 28">
              <a:extLst>
                <a:ext uri="{FF2B5EF4-FFF2-40B4-BE49-F238E27FC236}">
                  <a16:creationId xmlns="" xmlns:a16="http://schemas.microsoft.com/office/drawing/2014/main" id="{6DF3412A-4C4B-4F6F-A00A-F88C80FED0F1}"/>
                </a:ext>
              </a:extLst>
            </p:cNvPr>
            <p:cNvPicPr>
              <a:picLocks noChangeAspect="1"/>
            </p:cNvPicPr>
            <p:nvPr/>
          </p:nvPicPr>
          <p:blipFill rotWithShape="1">
            <a:blip r:embed="rId4"/>
            <a:srcRect l="55861" t="35690" r="25292" b="27897"/>
            <a:stretch/>
          </p:blipFill>
          <p:spPr>
            <a:xfrm>
              <a:off x="990227" y="4503899"/>
              <a:ext cx="895908" cy="973657"/>
            </a:xfrm>
            <a:prstGeom prst="rect">
              <a:avLst/>
            </a:prstGeom>
          </p:spPr>
        </p:pic>
      </p:grpSp>
      <p:grpSp>
        <p:nvGrpSpPr>
          <p:cNvPr id="38" name="Group 37">
            <a:extLst>
              <a:ext uri="{FF2B5EF4-FFF2-40B4-BE49-F238E27FC236}">
                <a16:creationId xmlns="" xmlns:a16="http://schemas.microsoft.com/office/drawing/2014/main" id="{26585B31-3221-4C9E-B52B-37A5A77190E6}"/>
              </a:ext>
            </a:extLst>
          </p:cNvPr>
          <p:cNvGrpSpPr/>
          <p:nvPr/>
        </p:nvGrpSpPr>
        <p:grpSpPr>
          <a:xfrm>
            <a:off x="4824765" y="1902414"/>
            <a:ext cx="1198486" cy="1198486"/>
            <a:chOff x="7458721" y="895331"/>
            <a:chExt cx="1597981" cy="1597981"/>
          </a:xfrm>
        </p:grpSpPr>
        <p:sp>
          <p:nvSpPr>
            <p:cNvPr id="30" name="Oval 29">
              <a:extLst>
                <a:ext uri="{FF2B5EF4-FFF2-40B4-BE49-F238E27FC236}">
                  <a16:creationId xmlns="" xmlns:a16="http://schemas.microsoft.com/office/drawing/2014/main" id="{0CC7FE6E-2B65-432E-BDE5-BB450DC6566B}"/>
                </a:ext>
              </a:extLst>
            </p:cNvPr>
            <p:cNvSpPr/>
            <p:nvPr/>
          </p:nvSpPr>
          <p:spPr>
            <a:xfrm>
              <a:off x="7458721" y="895331"/>
              <a:ext cx="1597981" cy="1597981"/>
            </a:xfrm>
            <a:prstGeom prst="ellipse">
              <a:avLst/>
            </a:prstGeom>
            <a:solidFill>
              <a:schemeClr val="bg1"/>
            </a:solidFill>
            <a:ln w="57150">
              <a:solidFill>
                <a:srgbClr val="79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dirty="0">
                <a:solidFill>
                  <a:srgbClr val="FFFFFF"/>
                </a:solidFill>
                <a:latin typeface="Bliss" panose="02020603050405020304"/>
              </a:endParaRPr>
            </a:p>
          </p:txBody>
        </p:sp>
        <p:pic>
          <p:nvPicPr>
            <p:cNvPr id="31" name="Picture 30">
              <a:extLst>
                <a:ext uri="{FF2B5EF4-FFF2-40B4-BE49-F238E27FC236}">
                  <a16:creationId xmlns="" xmlns:a16="http://schemas.microsoft.com/office/drawing/2014/main" id="{A34CD55C-638B-4B64-A09C-594C8B68DF7E}"/>
                </a:ext>
              </a:extLst>
            </p:cNvPr>
            <p:cNvPicPr>
              <a:picLocks noChangeAspect="1"/>
            </p:cNvPicPr>
            <p:nvPr/>
          </p:nvPicPr>
          <p:blipFill rotWithShape="1">
            <a:blip r:embed="rId5"/>
            <a:srcRect l="55861" t="36357" r="26384" b="28155"/>
            <a:stretch/>
          </p:blipFill>
          <p:spPr>
            <a:xfrm>
              <a:off x="7835745" y="1250437"/>
              <a:ext cx="789600" cy="887767"/>
            </a:xfrm>
            <a:prstGeom prst="rect">
              <a:avLst/>
            </a:prstGeom>
          </p:spPr>
        </p:pic>
      </p:grpSp>
      <p:grpSp>
        <p:nvGrpSpPr>
          <p:cNvPr id="41" name="Group 40">
            <a:extLst>
              <a:ext uri="{FF2B5EF4-FFF2-40B4-BE49-F238E27FC236}">
                <a16:creationId xmlns="" xmlns:a16="http://schemas.microsoft.com/office/drawing/2014/main" id="{E660C3D4-D3E7-48EB-9166-1C53718DE299}"/>
              </a:ext>
            </a:extLst>
          </p:cNvPr>
          <p:cNvGrpSpPr/>
          <p:nvPr/>
        </p:nvGrpSpPr>
        <p:grpSpPr>
          <a:xfrm>
            <a:off x="243667" y="1842944"/>
            <a:ext cx="1198486" cy="1198486"/>
            <a:chOff x="7458720" y="4191736"/>
            <a:chExt cx="1597981" cy="1597981"/>
          </a:xfrm>
        </p:grpSpPr>
        <p:sp>
          <p:nvSpPr>
            <p:cNvPr id="32" name="Oval 31">
              <a:extLst>
                <a:ext uri="{FF2B5EF4-FFF2-40B4-BE49-F238E27FC236}">
                  <a16:creationId xmlns="" xmlns:a16="http://schemas.microsoft.com/office/drawing/2014/main" id="{2175CDD4-2438-48BF-BD03-692699A68750}"/>
                </a:ext>
              </a:extLst>
            </p:cNvPr>
            <p:cNvSpPr/>
            <p:nvPr/>
          </p:nvSpPr>
          <p:spPr>
            <a:xfrm>
              <a:off x="7458720" y="4191736"/>
              <a:ext cx="1597981" cy="1597981"/>
            </a:xfrm>
            <a:prstGeom prst="ellipse">
              <a:avLst/>
            </a:prstGeom>
            <a:solidFill>
              <a:schemeClr val="bg1"/>
            </a:solidFill>
            <a:ln w="57150">
              <a:solidFill>
                <a:srgbClr val="E72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GB" sz="1350" dirty="0">
                <a:solidFill>
                  <a:srgbClr val="FFFFFF"/>
                </a:solidFill>
                <a:latin typeface="Bliss" panose="02020603050405020304"/>
              </a:endParaRPr>
            </a:p>
          </p:txBody>
        </p:sp>
        <p:pic>
          <p:nvPicPr>
            <p:cNvPr id="33" name="Picture 32">
              <a:extLst>
                <a:ext uri="{FF2B5EF4-FFF2-40B4-BE49-F238E27FC236}">
                  <a16:creationId xmlns="" xmlns:a16="http://schemas.microsoft.com/office/drawing/2014/main" id="{6772B303-A9EC-4583-AF68-4B94FAE5FB79}"/>
                </a:ext>
              </a:extLst>
            </p:cNvPr>
            <p:cNvPicPr>
              <a:picLocks noChangeAspect="1"/>
            </p:cNvPicPr>
            <p:nvPr/>
          </p:nvPicPr>
          <p:blipFill rotWithShape="1">
            <a:blip r:embed="rId6"/>
            <a:srcRect l="55995" t="39986" r="24927" b="30874"/>
            <a:stretch/>
          </p:blipFill>
          <p:spPr>
            <a:xfrm>
              <a:off x="7738366" y="4503899"/>
              <a:ext cx="1041649" cy="894969"/>
            </a:xfrm>
            <a:prstGeom prst="rect">
              <a:avLst/>
            </a:prstGeom>
          </p:spPr>
        </p:pic>
      </p:grpSp>
      <p:sp>
        <p:nvSpPr>
          <p:cNvPr id="42" name="Rectangle 41">
            <a:extLst>
              <a:ext uri="{FF2B5EF4-FFF2-40B4-BE49-F238E27FC236}">
                <a16:creationId xmlns="" xmlns:a16="http://schemas.microsoft.com/office/drawing/2014/main" id="{5A5C8F2A-BD01-4EB8-9289-3FAF5133EDFA}"/>
              </a:ext>
            </a:extLst>
          </p:cNvPr>
          <p:cNvSpPr/>
          <p:nvPr/>
        </p:nvSpPr>
        <p:spPr>
          <a:xfrm>
            <a:off x="1543339" y="4414297"/>
            <a:ext cx="2770052" cy="1754326"/>
          </a:xfrm>
          <a:prstGeom prst="rect">
            <a:avLst/>
          </a:prstGeom>
        </p:spPr>
        <p:txBody>
          <a:bodyPr wrap="square">
            <a:spAutoFit/>
          </a:bodyPr>
          <a:lstStyle/>
          <a:p>
            <a:pPr defTabSz="685800" eaLnBrk="1" hangingPunct="1">
              <a:spcBef>
                <a:spcPts val="0"/>
              </a:spcBef>
              <a:spcAft>
                <a:spcPts val="0"/>
              </a:spcAft>
              <a:defRPr/>
            </a:pPr>
            <a:r>
              <a:rPr lang="en-GB" sz="1350" dirty="0">
                <a:solidFill>
                  <a:srgbClr val="000000"/>
                </a:solidFill>
                <a:latin typeface="Bliss" panose="02020603050405020304"/>
                <a:cs typeface="Calibri"/>
              </a:rPr>
              <a:t>Information around the process of court and is needed to help users understand, initiate and progress their case, this can be given by HMCTS. </a:t>
            </a:r>
          </a:p>
          <a:p>
            <a:pPr defTabSz="685800" eaLnBrk="1" hangingPunct="1">
              <a:spcBef>
                <a:spcPts val="0"/>
              </a:spcBef>
              <a:spcAft>
                <a:spcPts val="0"/>
              </a:spcAft>
              <a:defRPr/>
            </a:pPr>
            <a:endParaRPr lang="en-GB" sz="1350" b="1" dirty="0">
              <a:solidFill>
                <a:srgbClr val="000000"/>
              </a:solidFill>
              <a:latin typeface="Bliss" panose="02020603050405020304"/>
              <a:cs typeface="Calibri"/>
            </a:endParaRPr>
          </a:p>
          <a:p>
            <a:pPr defTabSz="685800" eaLnBrk="1" hangingPunct="1">
              <a:spcBef>
                <a:spcPts val="0"/>
              </a:spcBef>
              <a:spcAft>
                <a:spcPts val="0"/>
              </a:spcAft>
              <a:defRPr/>
            </a:pPr>
            <a:r>
              <a:rPr lang="en-GB" sz="1350" b="1" dirty="0">
                <a:solidFill>
                  <a:srgbClr val="000000"/>
                </a:solidFill>
                <a:latin typeface="Bliss" panose="02020603050405020304"/>
                <a:cs typeface="Calibri"/>
              </a:rPr>
              <a:t/>
            </a:r>
            <a:br>
              <a:rPr lang="en-GB" sz="1350" b="1" dirty="0">
                <a:solidFill>
                  <a:srgbClr val="000000"/>
                </a:solidFill>
                <a:latin typeface="Bliss" panose="02020603050405020304"/>
                <a:cs typeface="Calibri"/>
              </a:rPr>
            </a:br>
            <a:endParaRPr lang="en-GB" sz="1350" dirty="0">
              <a:solidFill>
                <a:srgbClr val="000000"/>
              </a:solidFill>
              <a:latin typeface="Bliss" panose="02020603050405020304"/>
              <a:cs typeface="Calibri"/>
            </a:endParaRPr>
          </a:p>
        </p:txBody>
      </p:sp>
      <p:sp>
        <p:nvSpPr>
          <p:cNvPr id="46" name="Rectangle 45">
            <a:extLst>
              <a:ext uri="{FF2B5EF4-FFF2-40B4-BE49-F238E27FC236}">
                <a16:creationId xmlns="" xmlns:a16="http://schemas.microsoft.com/office/drawing/2014/main" id="{7C75BFAC-6745-40E3-9223-26D33B8C4E9B}"/>
              </a:ext>
            </a:extLst>
          </p:cNvPr>
          <p:cNvSpPr/>
          <p:nvPr/>
        </p:nvSpPr>
        <p:spPr>
          <a:xfrm>
            <a:off x="4987665" y="5381767"/>
            <a:ext cx="920445" cy="300082"/>
          </a:xfrm>
          <a:prstGeom prst="rect">
            <a:avLst/>
          </a:prstGeom>
        </p:spPr>
        <p:txBody>
          <a:bodyPr wrap="none">
            <a:spAutoFit/>
          </a:bodyPr>
          <a:lstStyle/>
          <a:p>
            <a:pPr defTabSz="685800" eaLnBrk="1" fontAlgn="auto" hangingPunct="1">
              <a:spcBef>
                <a:spcPts val="0"/>
              </a:spcBef>
              <a:spcAft>
                <a:spcPts val="0"/>
              </a:spcAft>
              <a:defRPr/>
            </a:pPr>
            <a:r>
              <a:rPr lang="en-GB" sz="1350" b="1" dirty="0">
                <a:solidFill>
                  <a:srgbClr val="000000"/>
                </a:solidFill>
                <a:latin typeface="Bliss" panose="02020603050405020304"/>
                <a:cs typeface="Calibri"/>
              </a:rPr>
              <a:t>Emotional</a:t>
            </a:r>
            <a:endParaRPr lang="en-GB" sz="1350" dirty="0">
              <a:solidFill>
                <a:srgbClr val="000000"/>
              </a:solidFill>
              <a:latin typeface="Bliss" panose="02020603050405020304"/>
            </a:endParaRPr>
          </a:p>
        </p:txBody>
      </p:sp>
      <p:sp>
        <p:nvSpPr>
          <p:cNvPr id="47" name="Rectangle 46">
            <a:extLst>
              <a:ext uri="{FF2B5EF4-FFF2-40B4-BE49-F238E27FC236}">
                <a16:creationId xmlns="" xmlns:a16="http://schemas.microsoft.com/office/drawing/2014/main" id="{0CB9F40F-C967-4CF5-B816-4DC9E37A4937}"/>
              </a:ext>
            </a:extLst>
          </p:cNvPr>
          <p:cNvSpPr/>
          <p:nvPr/>
        </p:nvSpPr>
        <p:spPr>
          <a:xfrm>
            <a:off x="424180" y="5379439"/>
            <a:ext cx="957826" cy="300082"/>
          </a:xfrm>
          <a:prstGeom prst="rect">
            <a:avLst/>
          </a:prstGeom>
        </p:spPr>
        <p:txBody>
          <a:bodyPr wrap="none">
            <a:spAutoFit/>
          </a:bodyPr>
          <a:lstStyle/>
          <a:p>
            <a:pPr defTabSz="685800" eaLnBrk="1" fontAlgn="auto" hangingPunct="1">
              <a:spcBef>
                <a:spcPts val="0"/>
              </a:spcBef>
              <a:spcAft>
                <a:spcPts val="0"/>
              </a:spcAft>
              <a:defRPr/>
            </a:pPr>
            <a:r>
              <a:rPr lang="en-GB" sz="1350" b="1" dirty="0">
                <a:solidFill>
                  <a:srgbClr val="000000"/>
                </a:solidFill>
                <a:latin typeface="Bliss" panose="02020603050405020304"/>
                <a:cs typeface="Calibri"/>
              </a:rPr>
              <a:t>Procedural</a:t>
            </a:r>
            <a:endParaRPr lang="en-GB" sz="1350" dirty="0">
              <a:solidFill>
                <a:srgbClr val="000000"/>
              </a:solidFill>
              <a:latin typeface="Bliss" panose="02020603050405020304"/>
            </a:endParaRPr>
          </a:p>
        </p:txBody>
      </p:sp>
      <p:sp>
        <p:nvSpPr>
          <p:cNvPr id="48" name="Rectangle 47">
            <a:extLst>
              <a:ext uri="{FF2B5EF4-FFF2-40B4-BE49-F238E27FC236}">
                <a16:creationId xmlns="" xmlns:a16="http://schemas.microsoft.com/office/drawing/2014/main" id="{90467A7F-3871-406D-A82D-07091A8E5938}"/>
              </a:ext>
            </a:extLst>
          </p:cNvPr>
          <p:cNvSpPr/>
          <p:nvPr/>
        </p:nvSpPr>
        <p:spPr>
          <a:xfrm>
            <a:off x="590605" y="3055759"/>
            <a:ext cx="552011" cy="300082"/>
          </a:xfrm>
          <a:prstGeom prst="rect">
            <a:avLst/>
          </a:prstGeom>
        </p:spPr>
        <p:txBody>
          <a:bodyPr wrap="none">
            <a:spAutoFit/>
          </a:bodyPr>
          <a:lstStyle/>
          <a:p>
            <a:pPr defTabSz="685800" eaLnBrk="1" fontAlgn="auto" hangingPunct="1">
              <a:spcBef>
                <a:spcPts val="0"/>
              </a:spcBef>
              <a:spcAft>
                <a:spcPts val="0"/>
              </a:spcAft>
              <a:defRPr/>
            </a:pPr>
            <a:r>
              <a:rPr lang="en-GB" sz="1350" b="1" dirty="0">
                <a:solidFill>
                  <a:srgbClr val="000000"/>
                </a:solidFill>
                <a:latin typeface="Bliss" panose="02020603050405020304"/>
              </a:rPr>
              <a:t>Legal</a:t>
            </a:r>
            <a:endParaRPr lang="en-GB" sz="1350" dirty="0">
              <a:solidFill>
                <a:srgbClr val="000000"/>
              </a:solidFill>
              <a:latin typeface="Bliss" panose="02020603050405020304"/>
            </a:endParaRPr>
          </a:p>
        </p:txBody>
      </p:sp>
      <p:sp>
        <p:nvSpPr>
          <p:cNvPr id="49" name="Rectangle 48">
            <a:extLst>
              <a:ext uri="{FF2B5EF4-FFF2-40B4-BE49-F238E27FC236}">
                <a16:creationId xmlns="" xmlns:a16="http://schemas.microsoft.com/office/drawing/2014/main" id="{D0ABAC0F-EA44-4C35-8EDB-71B9250FCF06}"/>
              </a:ext>
            </a:extLst>
          </p:cNvPr>
          <p:cNvSpPr/>
          <p:nvPr/>
        </p:nvSpPr>
        <p:spPr>
          <a:xfrm>
            <a:off x="5120230" y="3192337"/>
            <a:ext cx="647870" cy="300082"/>
          </a:xfrm>
          <a:prstGeom prst="rect">
            <a:avLst/>
          </a:prstGeom>
        </p:spPr>
        <p:txBody>
          <a:bodyPr wrap="none">
            <a:spAutoFit/>
          </a:bodyPr>
          <a:lstStyle/>
          <a:p>
            <a:pPr defTabSz="685800" eaLnBrk="1" fontAlgn="auto" hangingPunct="1">
              <a:spcBef>
                <a:spcPts val="0"/>
              </a:spcBef>
              <a:spcAft>
                <a:spcPts val="0"/>
              </a:spcAft>
              <a:defRPr/>
            </a:pPr>
            <a:r>
              <a:rPr lang="en-GB" sz="1350" b="1" dirty="0">
                <a:solidFill>
                  <a:srgbClr val="000000"/>
                </a:solidFill>
                <a:latin typeface="Bliss" panose="02020603050405020304"/>
                <a:cs typeface="Calibri"/>
              </a:rPr>
              <a:t>Digital</a:t>
            </a:r>
            <a:endParaRPr lang="en-GB" sz="1350" dirty="0">
              <a:solidFill>
                <a:srgbClr val="000000"/>
              </a:solidFill>
              <a:latin typeface="Bliss" panose="02020603050405020304"/>
            </a:endParaRPr>
          </a:p>
        </p:txBody>
      </p:sp>
      <p:sp>
        <p:nvSpPr>
          <p:cNvPr id="50" name="Rectangle 49">
            <a:extLst>
              <a:ext uri="{FF2B5EF4-FFF2-40B4-BE49-F238E27FC236}">
                <a16:creationId xmlns="" xmlns:a16="http://schemas.microsoft.com/office/drawing/2014/main" id="{5615584C-D707-422F-A941-7348EA7F3A37}"/>
              </a:ext>
            </a:extLst>
          </p:cNvPr>
          <p:cNvSpPr/>
          <p:nvPr/>
        </p:nvSpPr>
        <p:spPr>
          <a:xfrm>
            <a:off x="6212921" y="4344705"/>
            <a:ext cx="2856198" cy="1338828"/>
          </a:xfrm>
          <a:prstGeom prst="rect">
            <a:avLst/>
          </a:prstGeom>
        </p:spPr>
        <p:txBody>
          <a:bodyPr wrap="square">
            <a:spAutoFit/>
          </a:bodyPr>
          <a:lstStyle/>
          <a:p>
            <a:pPr defTabSz="685800" eaLnBrk="1" hangingPunct="1">
              <a:spcBef>
                <a:spcPts val="0"/>
              </a:spcBef>
              <a:spcAft>
                <a:spcPts val="0"/>
              </a:spcAft>
              <a:defRPr/>
            </a:pPr>
            <a:r>
              <a:rPr lang="en-GB" sz="1350" dirty="0">
                <a:solidFill>
                  <a:srgbClr val="000000"/>
                </a:solidFill>
                <a:latin typeface="Bliss" panose="02020603050405020304"/>
                <a:cs typeface="Calibri"/>
              </a:rPr>
              <a:t>Providing space and empathy needed to enable someone to complete their journey. HMCTS expects a consistent level of understanding and empathy to be presented to users by all front-line staff.  </a:t>
            </a:r>
          </a:p>
        </p:txBody>
      </p:sp>
      <p:sp>
        <p:nvSpPr>
          <p:cNvPr id="51" name="Rectangle 50">
            <a:extLst>
              <a:ext uri="{FF2B5EF4-FFF2-40B4-BE49-F238E27FC236}">
                <a16:creationId xmlns="" xmlns:a16="http://schemas.microsoft.com/office/drawing/2014/main" id="{6EC34BA5-3681-4A22-909F-93446BCB8BA4}"/>
              </a:ext>
            </a:extLst>
          </p:cNvPr>
          <p:cNvSpPr/>
          <p:nvPr/>
        </p:nvSpPr>
        <p:spPr>
          <a:xfrm>
            <a:off x="6212922" y="1821711"/>
            <a:ext cx="2661082" cy="923330"/>
          </a:xfrm>
          <a:prstGeom prst="rect">
            <a:avLst/>
          </a:prstGeom>
        </p:spPr>
        <p:txBody>
          <a:bodyPr wrap="square">
            <a:spAutoFit/>
          </a:bodyPr>
          <a:lstStyle/>
          <a:p>
            <a:pPr defTabSz="685800" eaLnBrk="1" fontAlgn="auto" hangingPunct="1">
              <a:spcBef>
                <a:spcPts val="0"/>
              </a:spcBef>
              <a:spcAft>
                <a:spcPts val="0"/>
              </a:spcAft>
              <a:defRPr/>
            </a:pPr>
            <a:r>
              <a:rPr lang="en-GB" sz="1350" dirty="0">
                <a:solidFill>
                  <a:srgbClr val="000000"/>
                </a:solidFill>
                <a:latin typeface="Bliss" panose="02020603050405020304"/>
                <a:cs typeface="Calibri"/>
              </a:rPr>
              <a:t>Assistance given to enable a user who wishes to use digital service, this is being delivered through the HMCTS assisted digital channel.</a:t>
            </a:r>
            <a:endParaRPr lang="en-GB" sz="1350" dirty="0">
              <a:solidFill>
                <a:srgbClr val="000000"/>
              </a:solidFill>
              <a:latin typeface="Bliss" panose="02020603050405020304"/>
            </a:endParaRPr>
          </a:p>
        </p:txBody>
      </p:sp>
      <p:sp>
        <p:nvSpPr>
          <p:cNvPr id="52" name="Rectangle 51">
            <a:extLst>
              <a:ext uri="{FF2B5EF4-FFF2-40B4-BE49-F238E27FC236}">
                <a16:creationId xmlns="" xmlns:a16="http://schemas.microsoft.com/office/drawing/2014/main" id="{C54EF59D-EF75-4E0C-BF84-234254F5D0FA}"/>
              </a:ext>
            </a:extLst>
          </p:cNvPr>
          <p:cNvSpPr/>
          <p:nvPr/>
        </p:nvSpPr>
        <p:spPr>
          <a:xfrm>
            <a:off x="1695876" y="1821711"/>
            <a:ext cx="2701665" cy="1962076"/>
          </a:xfrm>
          <a:prstGeom prst="rect">
            <a:avLst/>
          </a:prstGeom>
        </p:spPr>
        <p:txBody>
          <a:bodyPr wrap="square" anchor="t">
            <a:spAutoFit/>
          </a:bodyPr>
          <a:lstStyle/>
          <a:p>
            <a:pPr defTabSz="685800" eaLnBrk="1" hangingPunct="1">
              <a:spcBef>
                <a:spcPts val="0"/>
              </a:spcBef>
              <a:spcAft>
                <a:spcPts val="0"/>
              </a:spcAft>
              <a:defRPr/>
            </a:pPr>
            <a:r>
              <a:rPr lang="en-GB" sz="1350" dirty="0">
                <a:solidFill>
                  <a:srgbClr val="000000"/>
                </a:solidFill>
                <a:latin typeface="Bliss" panose="02020603050405020304"/>
                <a:cs typeface="Calibri"/>
              </a:rPr>
              <a:t>Advice which may be required throughout a case and informs a user with various options, explaining the consequences of each so that the user can make an informed choice. This support cannot be given by HMCTS and can be provided by legal professionals and the advice sector. </a:t>
            </a:r>
          </a:p>
        </p:txBody>
      </p:sp>
      <p:sp>
        <p:nvSpPr>
          <p:cNvPr id="54" name="Title 1">
            <a:extLst>
              <a:ext uri="{FF2B5EF4-FFF2-40B4-BE49-F238E27FC236}">
                <a16:creationId xmlns="" xmlns:a16="http://schemas.microsoft.com/office/drawing/2014/main" id="{5D208DBE-5116-46A5-B9CE-0DD3DF57D5C6}"/>
              </a:ext>
            </a:extLst>
          </p:cNvPr>
          <p:cNvSpPr txBox="1">
            <a:spLocks/>
          </p:cNvSpPr>
          <p:nvPr/>
        </p:nvSpPr>
        <p:spPr>
          <a:xfrm>
            <a:off x="247467" y="504459"/>
            <a:ext cx="8485874" cy="1198485"/>
          </a:xfrm>
          <a:prstGeom prst="rect">
            <a:avLst/>
          </a:prstGeom>
        </p:spPr>
        <p:txBody>
          <a:bodyPr>
            <a:noAutofit/>
          </a:bodyPr>
          <a:lstStyle>
            <a:lvl1pPr algn="l" defTabSz="914400" rtl="0" eaLnBrk="1" latinLnBrk="0" hangingPunct="1">
              <a:lnSpc>
                <a:spcPct val="90000"/>
              </a:lnSpc>
              <a:spcBef>
                <a:spcPct val="0"/>
              </a:spcBef>
              <a:buNone/>
              <a:defRPr sz="3400" b="1" kern="1200">
                <a:solidFill>
                  <a:srgbClr val="002C59"/>
                </a:solidFill>
                <a:latin typeface="Arial" panose="020B0604020202020204" pitchFamily="34" charset="0"/>
                <a:ea typeface="+mj-ea"/>
                <a:cs typeface="Arial" panose="020B0604020202020204" pitchFamily="34" charset="0"/>
              </a:defRPr>
            </a:lvl1pPr>
          </a:lstStyle>
          <a:p>
            <a:pPr defTabSz="685800" fontAlgn="auto">
              <a:spcAft>
                <a:spcPts val="0"/>
              </a:spcAft>
              <a:defRPr/>
            </a:pPr>
            <a:r>
              <a:rPr lang="en-GB" sz="3000" dirty="0">
                <a:latin typeface="Bliss" panose="02020603050405020304"/>
              </a:rPr>
              <a:t>Areas of support needed throughout a case : What we do</a:t>
            </a:r>
          </a:p>
        </p:txBody>
      </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 xmlns:a16="http://schemas.microsoft.com/office/drawing/2014/main" id="{CCC2FBEE-BD5A-254F-97D2-EA8F34D5408F}"/>
                  </a:ext>
                </a:extLst>
              </p14:cNvPr>
              <p14:cNvContentPartPr/>
              <p14:nvPr/>
            </p14:nvContentPartPr>
            <p14:xfrm>
              <a:off x="-1311726" y="971882"/>
              <a:ext cx="360" cy="360"/>
            </p14:xfrm>
          </p:contentPart>
        </mc:Choice>
        <mc:Fallback xmlns="">
          <p:pic>
            <p:nvPicPr>
              <p:cNvPr id="4" name="Ink 3">
                <a:extLst>
                  <a:ext uri="{FF2B5EF4-FFF2-40B4-BE49-F238E27FC236}">
                    <a16:creationId xmlns:a16="http://schemas.microsoft.com/office/drawing/2014/main" id="{CCC2FBEE-BD5A-254F-97D2-EA8F34D5408F}"/>
                  </a:ext>
                </a:extLst>
              </p:cNvPr>
              <p:cNvPicPr/>
              <p:nvPr/>
            </p:nvPicPr>
            <p:blipFill>
              <a:blip r:embed="rId8"/>
              <a:stretch>
                <a:fillRect/>
              </a:stretch>
            </p:blipFill>
            <p:spPr>
              <a:xfrm>
                <a:off x="-1320726" y="96288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 xmlns:a16="http://schemas.microsoft.com/office/drawing/2014/main" id="{EC16D6D1-45D5-9747-B3EF-4864EBEFC1E6}"/>
                  </a:ext>
                </a:extLst>
              </p14:cNvPr>
              <p14:cNvContentPartPr/>
              <p14:nvPr/>
            </p14:nvContentPartPr>
            <p14:xfrm>
              <a:off x="-453181" y="868616"/>
              <a:ext cx="360" cy="360"/>
            </p14:xfrm>
          </p:contentPart>
        </mc:Choice>
        <mc:Fallback xmlns="">
          <p:pic>
            <p:nvPicPr>
              <p:cNvPr id="8" name="Ink 7">
                <a:extLst>
                  <a:ext uri="{FF2B5EF4-FFF2-40B4-BE49-F238E27FC236}">
                    <a16:creationId xmlns:a16="http://schemas.microsoft.com/office/drawing/2014/main" id="{EC16D6D1-45D5-9747-B3EF-4864EBEFC1E6}"/>
                  </a:ext>
                </a:extLst>
              </p:cNvPr>
              <p:cNvPicPr/>
              <p:nvPr/>
            </p:nvPicPr>
            <p:blipFill>
              <a:blip r:embed="rId8"/>
              <a:stretch>
                <a:fillRect/>
              </a:stretch>
            </p:blipFill>
            <p:spPr>
              <a:xfrm>
                <a:off x="-462181" y="859616"/>
                <a:ext cx="18000" cy="18000"/>
              </a:xfrm>
              <a:prstGeom prst="rect">
                <a:avLst/>
              </a:prstGeom>
            </p:spPr>
          </p:pic>
        </mc:Fallback>
      </mc:AlternateContent>
      <p:sp>
        <p:nvSpPr>
          <p:cNvPr id="12" name="TextBox 11">
            <a:extLst>
              <a:ext uri="{FF2B5EF4-FFF2-40B4-BE49-F238E27FC236}">
                <a16:creationId xmlns="" xmlns:a16="http://schemas.microsoft.com/office/drawing/2014/main" id="{B7381F8D-C581-4B45-B9C9-897A2C96889C}"/>
              </a:ext>
            </a:extLst>
          </p:cNvPr>
          <p:cNvSpPr txBox="1"/>
          <p:nvPr/>
        </p:nvSpPr>
        <p:spPr>
          <a:xfrm>
            <a:off x="903092" y="6153644"/>
            <a:ext cx="1508667" cy="307777"/>
          </a:xfrm>
          <a:prstGeom prst="rect">
            <a:avLst/>
          </a:prstGeom>
          <a:noFill/>
        </p:spPr>
        <p:txBody>
          <a:bodyPr wrap="square" rtlCol="0">
            <a:spAutoFit/>
          </a:bodyPr>
          <a:lstStyle/>
          <a:p>
            <a:r>
              <a:rPr lang="en-US" sz="1400" dirty="0"/>
              <a:t>Source: HMCTS</a:t>
            </a:r>
          </a:p>
        </p:txBody>
      </p:sp>
      <p:sp>
        <p:nvSpPr>
          <p:cNvPr id="34" name="Oval 33">
            <a:extLst>
              <a:ext uri="{FF2B5EF4-FFF2-40B4-BE49-F238E27FC236}">
                <a16:creationId xmlns="" xmlns:a16="http://schemas.microsoft.com/office/drawing/2014/main" id="{737856EF-414E-804B-BA86-D8B2F96637F4}"/>
              </a:ext>
            </a:extLst>
          </p:cNvPr>
          <p:cNvSpPr/>
          <p:nvPr/>
        </p:nvSpPr>
        <p:spPr>
          <a:xfrm>
            <a:off x="116518" y="3757147"/>
            <a:ext cx="4397541" cy="30114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 xmlns:a16="http://schemas.microsoft.com/office/drawing/2014/main" id="{789ED1F8-AFB1-9544-B11E-389B83F0EA04}"/>
              </a:ext>
            </a:extLst>
          </p:cNvPr>
          <p:cNvSpPr/>
          <p:nvPr/>
        </p:nvSpPr>
        <p:spPr>
          <a:xfrm>
            <a:off x="4567114" y="3466824"/>
            <a:ext cx="4397541" cy="32035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 xmlns:a16="http://schemas.microsoft.com/office/drawing/2014/main" id="{5F2E0A75-B7C3-C248-9177-AAF96315B8BD}"/>
              </a:ext>
            </a:extLst>
          </p:cNvPr>
          <p:cNvSpPr/>
          <p:nvPr/>
        </p:nvSpPr>
        <p:spPr>
          <a:xfrm>
            <a:off x="4523276" y="1067481"/>
            <a:ext cx="4397541" cy="30845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171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72078" y="1855480"/>
            <a:ext cx="2489569" cy="1179269"/>
          </a:xfrm>
          <a:prstGeom prst="rect">
            <a:avLst/>
          </a:prstGeom>
        </p:spPr>
      </p:pic>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892214" y="2561303"/>
            <a:ext cx="4713469" cy="3210232"/>
          </a:xfrm>
        </p:spPr>
        <p:txBody>
          <a:bodyPr anchor="t">
            <a:normAutofit/>
          </a:bodyPr>
          <a:lstStyle/>
          <a:p>
            <a:pPr lvl="0"/>
            <a:r>
              <a:rPr lang="en-GB" sz="1700" dirty="0">
                <a:solidFill>
                  <a:srgbClr val="FFFFFF"/>
                </a:solidFill>
              </a:rPr>
              <a:t>Pre-LASPO – Both parties represented in 50% of cases, one party in 40%, neither party in 10%</a:t>
            </a:r>
          </a:p>
          <a:p>
            <a:pPr lvl="0"/>
            <a:r>
              <a:rPr lang="en-GB" sz="1700" dirty="0">
                <a:solidFill>
                  <a:srgbClr val="FFFFFF"/>
                </a:solidFill>
              </a:rPr>
              <a:t>Post-LASPO – Both parties in 21%, one party in 36%, neither party 33% </a:t>
            </a:r>
          </a:p>
          <a:p>
            <a:pPr lvl="0"/>
            <a:r>
              <a:rPr lang="en-GB" sz="1700" dirty="0">
                <a:solidFill>
                  <a:srgbClr val="FFFFFF"/>
                </a:solidFill>
              </a:rPr>
              <a:t>So about 120,000 cases per year in Family Courts where at least one party is unrepresented</a:t>
            </a:r>
          </a:p>
          <a:p>
            <a:pPr lvl="0"/>
            <a:r>
              <a:rPr lang="en-GB" sz="1700" dirty="0">
                <a:solidFill>
                  <a:srgbClr val="FFFFFF"/>
                </a:solidFill>
              </a:rPr>
              <a:t>(And about 750,000 in Civil/Tribunal cases)</a:t>
            </a: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8</a:t>
            </a:fld>
            <a:endParaRPr lang="en-GB" altLang="en-US" sz="1800" dirty="0">
              <a:solidFill>
                <a:srgbClr val="FFFFFF"/>
              </a:solidFill>
            </a:endParaRPr>
          </a:p>
        </p:txBody>
      </p:sp>
      <p:sp>
        <p:nvSpPr>
          <p:cNvPr id="3" name="Rectangle 2"/>
          <p:cNvSpPr/>
          <p:nvPr/>
        </p:nvSpPr>
        <p:spPr>
          <a:xfrm>
            <a:off x="3660606" y="627509"/>
            <a:ext cx="5330994" cy="5632311"/>
          </a:xfrm>
          <a:prstGeom prst="rect">
            <a:avLst/>
          </a:prstGeom>
        </p:spPr>
        <p:txBody>
          <a:bodyPr wrap="square">
            <a:spAutoFit/>
          </a:bodyPr>
          <a:lstStyle/>
          <a:p>
            <a:pPr algn="ctr"/>
            <a:r>
              <a:rPr lang="en-US" b="1" dirty="0"/>
              <a:t>The Safe Space Project </a:t>
            </a:r>
          </a:p>
          <a:p>
            <a:endParaRPr lang="en-US" dirty="0"/>
          </a:p>
          <a:p>
            <a:r>
              <a:rPr lang="en-US" dirty="0"/>
              <a:t>A collaboration between Support Through Court and RCJ Advice, funded for two years by MOJ. </a:t>
            </a:r>
          </a:p>
          <a:p>
            <a:endParaRPr lang="en-US" dirty="0"/>
          </a:p>
          <a:p>
            <a:r>
              <a:rPr lang="en-US" dirty="0"/>
              <a:t>Aiming to improve support for clients with cases involving divorce or child arrangements through: </a:t>
            </a:r>
          </a:p>
          <a:p>
            <a:endParaRPr lang="en-US" dirty="0"/>
          </a:p>
          <a:p>
            <a:pPr marL="285750" indent="-285750">
              <a:buFont typeface="Wingdings" panose="05000000000000000000" pitchFamily="2" charset="2"/>
              <a:buChar char="ü"/>
            </a:pPr>
            <a:r>
              <a:rPr lang="en-US" dirty="0"/>
              <a:t>Increased </a:t>
            </a:r>
            <a:r>
              <a:rPr lang="en-US" dirty="0" smtClean="0"/>
              <a:t>signposting and referring to </a:t>
            </a:r>
            <a:r>
              <a:rPr lang="en-US" dirty="0"/>
              <a:t>support agencies: RCJ Advice, FLOWS, CourtNav, Free Legal Answers, Advice Now materials, NACCC, and CAFCASS</a:t>
            </a:r>
          </a:p>
          <a:p>
            <a:pPr marL="285750" indent="-285750">
              <a:buFont typeface="Wingdings" panose="05000000000000000000" pitchFamily="2" charset="2"/>
              <a:buChar char="ü"/>
            </a:pPr>
            <a:r>
              <a:rPr lang="en-US" dirty="0"/>
              <a:t>A safe and secure location for clients to receive remote support from a Support Through Court volunteer</a:t>
            </a:r>
          </a:p>
          <a:p>
            <a:pPr marL="285750" indent="-285750">
              <a:buFont typeface="Wingdings" panose="05000000000000000000" pitchFamily="2" charset="2"/>
              <a:buChar char="ü"/>
            </a:pPr>
            <a:r>
              <a:rPr lang="en-US" dirty="0"/>
              <a:t>Virtual legal advice from a dedicated RCJ Advice solicitor (due to the funding, this is only available to clients local to our London and Nottingham offices</a:t>
            </a:r>
            <a:r>
              <a:rPr lang="en-US" dirty="0" smtClean="0"/>
              <a:t>) will expand to other offices in March</a:t>
            </a:r>
            <a:endParaRPr lang="en-US" dirty="0"/>
          </a:p>
        </p:txBody>
      </p:sp>
      <p:pic>
        <p:nvPicPr>
          <p:cNvPr id="5" name="Picture 4">
            <a:extLst>
              <a:ext uri="{FF2B5EF4-FFF2-40B4-BE49-F238E27FC236}">
                <a16:creationId xmlns="" xmlns:a16="http://schemas.microsoft.com/office/drawing/2014/main" id="{6961E0B6-7755-46EB-9A6A-D6F37D4B9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78" y="3512269"/>
            <a:ext cx="2865712" cy="1037188"/>
          </a:xfrm>
          <a:prstGeom prst="rect">
            <a:avLst/>
          </a:prstGeom>
        </p:spPr>
      </p:pic>
    </p:spTree>
    <p:extLst>
      <p:ext uri="{BB962C8B-B14F-4D97-AF65-F5344CB8AC3E}">
        <p14:creationId xmlns:p14="http://schemas.microsoft.com/office/powerpoint/2010/main" val="398819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0478" y="2708920"/>
            <a:ext cx="2489569" cy="1179269"/>
          </a:xfrm>
          <a:prstGeom prst="rect">
            <a:avLst/>
          </a:prstGeom>
        </p:spPr>
      </p:pic>
      <p:sp>
        <p:nvSpPr>
          <p:cNvPr id="4098" name="Title 1"/>
          <p:cNvSpPr>
            <a:spLocks noGrp="1"/>
          </p:cNvSpPr>
          <p:nvPr>
            <p:ph type="title"/>
          </p:nvPr>
        </p:nvSpPr>
        <p:spPr>
          <a:xfrm>
            <a:off x="3892214" y="365125"/>
            <a:ext cx="4713469" cy="5534230"/>
          </a:xfrm>
        </p:spPr>
        <p:txBody>
          <a:bodyPr anchor="b">
            <a:normAutofit/>
          </a:bodyPr>
          <a:lstStyle/>
          <a:p>
            <a:pPr eaLnBrk="1" hangingPunct="1"/>
            <a:r>
              <a:rPr lang="en-GB" altLang="en-US" sz="3500" b="1" dirty="0">
                <a:solidFill>
                  <a:srgbClr val="FFFFFF"/>
                </a:solidFill>
              </a:rPr>
              <a:t>The need for our services magnified greatly by LASPO</a:t>
            </a:r>
          </a:p>
        </p:txBody>
      </p:sp>
      <p:sp>
        <p:nvSpPr>
          <p:cNvPr id="4099" name="Content Placeholder 2"/>
          <p:cNvSpPr>
            <a:spLocks noGrp="1"/>
          </p:cNvSpPr>
          <p:nvPr>
            <p:ph idx="1"/>
          </p:nvPr>
        </p:nvSpPr>
        <p:spPr>
          <a:xfrm>
            <a:off x="3200400" y="180753"/>
            <a:ext cx="5405283" cy="5590782"/>
          </a:xfrm>
        </p:spPr>
        <p:txBody>
          <a:bodyPr anchor="t">
            <a:normAutofit/>
          </a:bodyPr>
          <a:lstStyle/>
          <a:p>
            <a:pPr lvl="0"/>
            <a:r>
              <a:rPr lang="en-GB" sz="1700" dirty="0">
                <a:solidFill>
                  <a:srgbClr val="FFFFFF"/>
                </a:solidFill>
              </a:rPr>
              <a:t>Pre-LASPO – Both parties represented in 50% of cases, one party in 40%, neither party in 10%</a:t>
            </a:r>
          </a:p>
          <a:p>
            <a:pPr lvl="0"/>
            <a:r>
              <a:rPr lang="en-GB" sz="1700" dirty="0">
                <a:solidFill>
                  <a:srgbClr val="FFFFFF"/>
                </a:solidFill>
              </a:rPr>
              <a:t>Post-LASPO – Both parties in 21%, one party in 3POd6%, neither party 33% </a:t>
            </a:r>
          </a:p>
          <a:p>
            <a:r>
              <a:rPr lang="en-GB" sz="1700" dirty="0">
                <a:solidFill>
                  <a:srgbClr val="FFFFFF"/>
                </a:solidFill>
              </a:rPr>
              <a:t>So about 120,000 cases per year in Family Courts where at least one party is unreprPodesented</a:t>
            </a:r>
          </a:p>
          <a:p>
            <a:r>
              <a:rPr lang="en-GB" sz="1700" dirty="0">
                <a:solidFill>
                  <a:srgbClr val="FFFFFF"/>
                </a:solidFill>
              </a:rPr>
              <a:t>Referrals to Solicitor at RCJ Advice</a:t>
            </a:r>
          </a:p>
          <a:p>
            <a:pPr lvl="0"/>
            <a:r>
              <a:rPr lang="en-GB" sz="1700" dirty="0">
                <a:solidFill>
                  <a:srgbClr val="FFFFFF"/>
                </a:solidFill>
              </a:rPr>
              <a:t>(And about 750,000 in Civil/Tribunal cases)</a:t>
            </a:r>
          </a:p>
        </p:txBody>
      </p:sp>
      <p:sp>
        <p:nvSpPr>
          <p:cNvPr id="4100" name="Slide Number Placeholder 3"/>
          <p:cNvSpPr>
            <a:spLocks noGrp="1"/>
          </p:cNvSpPr>
          <p:nvPr>
            <p:ph type="sldNum" sz="quarter" idx="12"/>
          </p:nvPr>
        </p:nvSpPr>
        <p:spPr bwMode="auto">
          <a:xfrm>
            <a:off x="8109284" y="6356350"/>
            <a:ext cx="40606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buFontTx/>
              <a:buNone/>
            </a:pPr>
            <a:fld id="{A5FD4B64-E5F6-4D81-A44B-D0AEEBCFDE93}" type="slidenum">
              <a:rPr lang="en-GB" altLang="en-US" sz="1800">
                <a:solidFill>
                  <a:srgbClr val="FFFFFF"/>
                </a:solidFill>
              </a:rPr>
              <a:pPr>
                <a:lnSpc>
                  <a:spcPct val="90000"/>
                </a:lnSpc>
                <a:spcBef>
                  <a:spcPct val="0"/>
                </a:spcBef>
                <a:spcAft>
                  <a:spcPts val="600"/>
                </a:spcAft>
                <a:buFontTx/>
                <a:buNone/>
              </a:pPr>
              <a:t>9</a:t>
            </a:fld>
            <a:endParaRPr lang="en-GB" altLang="en-US" sz="1800" dirty="0">
              <a:solidFill>
                <a:srgbClr val="FFFFFF"/>
              </a:solidFill>
            </a:endParaRPr>
          </a:p>
        </p:txBody>
      </p:sp>
      <p:sp>
        <p:nvSpPr>
          <p:cNvPr id="3" name="Rectangle 2"/>
          <p:cNvSpPr/>
          <p:nvPr/>
        </p:nvSpPr>
        <p:spPr>
          <a:xfrm>
            <a:off x="3443134" y="1227984"/>
            <a:ext cx="5162549" cy="4524315"/>
          </a:xfrm>
          <a:prstGeom prst="rect">
            <a:avLst/>
          </a:prstGeom>
        </p:spPr>
        <p:txBody>
          <a:bodyPr wrap="square">
            <a:spAutoFit/>
          </a:bodyPr>
          <a:lstStyle/>
          <a:p>
            <a:pPr algn="ctr"/>
            <a:r>
              <a:rPr lang="en-US" b="1" dirty="0"/>
              <a:t>How it works </a:t>
            </a:r>
          </a:p>
          <a:p>
            <a:pPr algn="ctr"/>
            <a:endParaRPr lang="en-US" dirty="0"/>
          </a:p>
          <a:p>
            <a:pPr marL="285750" indent="-285750">
              <a:buFont typeface="Arial" panose="020B0604020202020204" pitchFamily="34" charset="0"/>
              <a:buChar char="•"/>
            </a:pPr>
            <a:r>
              <a:rPr lang="en-US" dirty="0" smtClean="0"/>
              <a:t>POD Space – Court buildings in 2 offices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Zoom calls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Referrals from other </a:t>
            </a:r>
            <a:r>
              <a:rPr lang="en-US" dirty="0" smtClean="0"/>
              <a:t>agencies – CA MH Courts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Referrals to:</a:t>
            </a:r>
          </a:p>
          <a:p>
            <a:pPr marL="285750" indent="-285750">
              <a:buFont typeface="Wingdings" panose="05000000000000000000" pitchFamily="2" charset="2"/>
              <a:buChar char="ü"/>
            </a:pPr>
            <a:r>
              <a:rPr lang="en-US" dirty="0"/>
              <a:t> RCJ Advice Solicitor (Georgina)</a:t>
            </a:r>
          </a:p>
          <a:p>
            <a:pPr marL="285750" indent="-285750">
              <a:buFont typeface="Wingdings" panose="05000000000000000000" pitchFamily="2" charset="2"/>
              <a:buChar char="ü"/>
            </a:pPr>
            <a:r>
              <a:rPr lang="en-US" dirty="0"/>
              <a:t>Other services (including FLOWS and </a:t>
            </a:r>
            <a:r>
              <a:rPr lang="en-US" dirty="0" err="1"/>
              <a:t>CourtNav</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algn="ctr"/>
            <a:endParaRPr lang="en-US" dirty="0"/>
          </a:p>
        </p:txBody>
      </p:sp>
    </p:spTree>
    <p:extLst>
      <p:ext uri="{BB962C8B-B14F-4D97-AF65-F5344CB8AC3E}">
        <p14:creationId xmlns:p14="http://schemas.microsoft.com/office/powerpoint/2010/main" val="2127497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6b8a37622f1446aae525c64e6049ba4 xmlns="eb3c651d-83b0-4936-8085-b3cf7f68e394">
      <Terms xmlns="http://schemas.microsoft.com/office/infopath/2007/PartnerControls"/>
    </l6b8a37622f1446aae525c64e6049ba4>
    <f40a174e4fbe4893a998490cd14e63c8 xmlns="eb3c651d-83b0-4936-8085-b3cf7f68e394">
      <Terms xmlns="http://schemas.microsoft.com/office/infopath/2007/PartnerControls">
        <TermInfo xmlns="http://schemas.microsoft.com/office/infopath/2007/PartnerControls">
          <TermName xmlns="http://schemas.microsoft.com/office/infopath/2007/PartnerControls">Not Location Specific</TermName>
          <TermId xmlns="http://schemas.microsoft.com/office/infopath/2007/PartnerControls">261a0bb2-cd23-42a6-8750-c88528a24afe</TermId>
        </TermInfo>
      </Terms>
    </f40a174e4fbe4893a998490cd14e63c8>
    <PSUConfidential xmlns="eb3c651d-83b0-4936-8085-b3cf7f68e394">false</PSUConfidential>
    <PSUDocumentOwner xmlns="eb3c651d-83b0-4936-8085-b3cf7f68e394">
      <UserInfo>
        <DisplayName/>
        <AccountId xsi:nil="true"/>
        <AccountType/>
      </UserInfo>
    </PSUDocumentOwner>
    <TaxCatchAll xmlns="eb3c651d-83b0-4936-8085-b3cf7f68e394">
      <Value>10</Value>
      <Value>1</Value>
    </TaxCatchAll>
    <fe2e83b223784b5fa63334d61ec3a754 xmlns="eb3c651d-83b0-4936-8085-b3cf7f68e394">
      <Terms xmlns="http://schemas.microsoft.com/office/infopath/2007/PartnerControls">
        <TermInfo xmlns="http://schemas.microsoft.com/office/infopath/2007/PartnerControls">
          <TermName xmlns="http://schemas.microsoft.com/office/infopath/2007/PartnerControls">Fundraising</TermName>
          <TermId xmlns="http://schemas.microsoft.com/office/infopath/2007/PartnerControls">1282b23e-f080-4b28-a591-0bd72782106d</TermId>
        </TermInfo>
      </Terms>
    </fe2e83b223784b5fa63334d61ec3a754>
    <OldDocument xmlns="eb3c651d-83b0-4936-8085-b3cf7f68e394">false</OldDocument>
  </documentManagement>
</p:properties>
</file>

<file path=customXml/item3.xml><?xml version="1.0" encoding="utf-8"?>
<?mso-contentType ?>
<SharedContentType xmlns="Microsoft.SharePoint.Taxonomy.ContentTypeSync" SourceId="ea81dcc5-0837-4e78-9758-e5bd44998f04" ContentTypeId="0x010100370329190D8BE843B75D9B1B34FFCCDD" PreviousValue="false"/>
</file>

<file path=customXml/item4.xml><?xml version="1.0" encoding="utf-8"?>
<ct:contentTypeSchema xmlns:ct="http://schemas.microsoft.com/office/2006/metadata/contentType" xmlns:ma="http://schemas.microsoft.com/office/2006/metadata/properties/metaAttributes" ct:_="" ma:_="" ma:contentTypeName="PSU Document" ma:contentTypeID="0x010100370329190D8BE843B75D9B1B34FFCCDD0000A70A47EEAC244898756444E6E60C38" ma:contentTypeVersion="52" ma:contentTypeDescription="" ma:contentTypeScope="" ma:versionID="8570fe0fe68a33753aa45d960bd2a181">
  <xsd:schema xmlns:xsd="http://www.w3.org/2001/XMLSchema" xmlns:xs="http://www.w3.org/2001/XMLSchema" xmlns:p="http://schemas.microsoft.com/office/2006/metadata/properties" xmlns:ns2="eb3c651d-83b0-4936-8085-b3cf7f68e394" xmlns:ns3="4bacf1db-d4fd-4242-b32e-43c278bf8992" targetNamespace="http://schemas.microsoft.com/office/2006/metadata/properties" ma:root="true" ma:fieldsID="4ba8e17644bc0f99177c1517c80ba743" ns2:_="" ns3:_="">
    <xsd:import namespace="eb3c651d-83b0-4936-8085-b3cf7f68e394"/>
    <xsd:import namespace="4bacf1db-d4fd-4242-b32e-43c278bf8992"/>
    <xsd:element name="properties">
      <xsd:complexType>
        <xsd:sequence>
          <xsd:element name="documentManagement">
            <xsd:complexType>
              <xsd:all>
                <xsd:element ref="ns2:PSUDocumentOwner" minOccurs="0"/>
                <xsd:element ref="ns2:PSUConfidential" minOccurs="0"/>
                <xsd:element ref="ns2:OldDocument" minOccurs="0"/>
                <xsd:element ref="ns2:fe2e83b223784b5fa63334d61ec3a754" minOccurs="0"/>
                <xsd:element ref="ns2:TaxCatchAllLabel" minOccurs="0"/>
                <xsd:element ref="ns2:l6b8a37622f1446aae525c64e6049ba4" minOccurs="0"/>
                <xsd:element ref="ns2:f40a174e4fbe4893a998490cd14e63c8" minOccurs="0"/>
                <xsd:element ref="ns2:TaxCatchAll" minOccurs="0"/>
                <xsd:element ref="ns3:SharedWithDetails" minOccurs="0"/>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c651d-83b0-4936-8085-b3cf7f68e394" elementFormDefault="qualified">
    <xsd:import namespace="http://schemas.microsoft.com/office/2006/documentManagement/types"/>
    <xsd:import namespace="http://schemas.microsoft.com/office/infopath/2007/PartnerControls"/>
    <xsd:element name="PSUDocumentOwner" ma:index="4" nillable="true" ma:displayName="Document Owner" ma:list="UserInfo" ma:SearchPeopleOnly="false" ma:SharePointGroup="0" ma:internalName="PSU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SUConfidential" ma:index="6" nillable="true" ma:displayName="Confidential" ma:default="0" ma:description="Use to restrict access to the document from outside of the PSU" ma:internalName="PSUConfidential">
      <xsd:simpleType>
        <xsd:restriction base="dms:Boolean"/>
      </xsd:simpleType>
    </xsd:element>
    <xsd:element name="OldDocument" ma:index="7" nillable="true" ma:displayName="Old Document" ma:default="0" ma:description="This tick box is to mark old copies of documents which were imported when we moved to Office 365. Going forward all old copies of a document should be saved as an older version" ma:internalName="OldDocument">
      <xsd:simpleType>
        <xsd:restriction base="dms:Boolean"/>
      </xsd:simpleType>
    </xsd:element>
    <xsd:element name="fe2e83b223784b5fa63334d61ec3a754" ma:index="9" ma:taxonomy="true" ma:internalName="fe2e83b223784b5fa63334d61ec3a754" ma:taxonomyFieldName="PSUContentArea" ma:displayName="PSU Department" ma:default="1;#Fundraising|1282b23e-f080-4b28-a591-0bd72782106d" ma:fieldId="{fe2e83b2-2378-4b5f-a633-34d61ec3a754}" ma:sspId="ea81dcc5-0837-4e78-9758-e5bd44998f04" ma:termSetId="a4696020-f22d-4a01-a280-d3cf8c7f7f19" ma:anchorId="00000000-0000-0000-0000-000000000000" ma:open="false" ma:isKeyword="false">
      <xsd:complexType>
        <xsd:sequence>
          <xsd:element ref="pc:Terms" minOccurs="0" maxOccurs="1"/>
        </xsd:sequence>
      </xsd:complexType>
    </xsd:element>
    <xsd:element name="TaxCatchAllLabel" ma:index="11" nillable="true" ma:displayName="Taxonomy Catch All Column1" ma:description="" ma:hidden="true" ma:list="{9ff22aa3-454a-4bdc-bb32-b8f643126bc6}" ma:internalName="TaxCatchAllLabel" ma:readOnly="true" ma:showField="CatchAllDataLabel" ma:web="eb3c651d-83b0-4936-8085-b3cf7f68e394">
      <xsd:complexType>
        <xsd:complexContent>
          <xsd:extension base="dms:MultiChoiceLookup">
            <xsd:sequence>
              <xsd:element name="Value" type="dms:Lookup" maxOccurs="unbounded" minOccurs="0" nillable="true"/>
            </xsd:sequence>
          </xsd:extension>
        </xsd:complexContent>
      </xsd:complexType>
    </xsd:element>
    <xsd:element name="l6b8a37622f1446aae525c64e6049ba4" ma:index="12" nillable="true" ma:taxonomy="true" ma:internalName="l6b8a37622f1446aae525c64e6049ba4" ma:taxonomyFieldName="PSUDocumentType" ma:displayName="Document Type" ma:readOnly="false" ma:default="" ma:fieldId="{56b8a376-22f1-446a-ae52-5c64e6049ba4}" ma:sspId="ea81dcc5-0837-4e78-9758-e5bd44998f04" ma:termSetId="2e8292a5-2315-4102-b225-b222963f7504" ma:anchorId="00000000-0000-0000-0000-000000000000" ma:open="false" ma:isKeyword="false">
      <xsd:complexType>
        <xsd:sequence>
          <xsd:element ref="pc:Terms" minOccurs="0" maxOccurs="1"/>
        </xsd:sequence>
      </xsd:complexType>
    </xsd:element>
    <xsd:element name="f40a174e4fbe4893a998490cd14e63c8" ma:index="14" nillable="true" ma:taxonomy="true" ma:internalName="f40a174e4fbe4893a998490cd14e63c8" ma:taxonomyFieldName="PSULocation" ma:displayName="PSU Location" ma:default="10;#Not Location Specific|261a0bb2-cd23-42a6-8750-c88528a24afe" ma:fieldId="{f40a174e-4fbe-4893-a998-490cd14e63c8}" ma:sspId="ea81dcc5-0837-4e78-9758-e5bd44998f04" ma:termSetId="a53dac27-04ad-49e4-b3e8-1b26574cffe0" ma:anchorId="00000000-0000-0000-0000-000000000000" ma:open="false" ma:isKeyword="false">
      <xsd:complexType>
        <xsd:sequence>
          <xsd:element ref="pc:Terms" minOccurs="0" maxOccurs="1"/>
        </xsd:sequence>
      </xsd:complexType>
    </xsd:element>
    <xsd:element name="TaxCatchAll" ma:index="18" nillable="true" ma:displayName="Taxonomy Catch All Column" ma:description="" ma:hidden="true" ma:list="{9ff22aa3-454a-4bdc-bb32-b8f643126bc6}" ma:internalName="TaxCatchAll" ma:showField="CatchAllData" ma:web="eb3c651d-83b0-4936-8085-b3cf7f68e39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acf1db-d4fd-4242-b32e-43c278bf8992" elementFormDefault="qualified">
    <xsd:import namespace="http://schemas.microsoft.com/office/2006/documentManagement/types"/>
    <xsd:import namespace="http://schemas.microsoft.com/office/infopath/2007/PartnerControls"/>
    <xsd:element name="SharedWithDetails" ma:index="19" nillable="true" ma:displayName="Shared With Details" ma:internalName="SharedWithDetails" ma:readOnly="true">
      <xsd:simpleType>
        <xsd:restriction base="dms:Note">
          <xsd:maxLength value="255"/>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1"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8EACA9-F371-4246-877E-4C4114F1CAE4}">
  <ds:schemaRefs>
    <ds:schemaRef ds:uri="http://schemas.microsoft.com/sharepoint/v3/contenttype/forms"/>
  </ds:schemaRefs>
</ds:datastoreItem>
</file>

<file path=customXml/itemProps2.xml><?xml version="1.0" encoding="utf-8"?>
<ds:datastoreItem xmlns:ds="http://schemas.openxmlformats.org/officeDocument/2006/customXml" ds:itemID="{7431CF8A-3463-456B-BC68-EF2A4312E2DA}">
  <ds:schemaRefs>
    <ds:schemaRef ds:uri="http://schemas.microsoft.com/office/2006/metadata/properties"/>
    <ds:schemaRef ds:uri="4bacf1db-d4fd-4242-b32e-43c278bf8992"/>
    <ds:schemaRef ds:uri="http://purl.org/dc/terms/"/>
    <ds:schemaRef ds:uri="http://schemas.openxmlformats.org/package/2006/metadata/core-properties"/>
    <ds:schemaRef ds:uri="http://schemas.microsoft.com/office/2006/documentManagement/types"/>
    <ds:schemaRef ds:uri="eb3c651d-83b0-4936-8085-b3cf7f68e394"/>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7222538A-9DD2-4842-9E17-B19304265E18}">
  <ds:schemaRefs>
    <ds:schemaRef ds:uri="Microsoft.SharePoint.Taxonomy.ContentTypeSync"/>
  </ds:schemaRefs>
</ds:datastoreItem>
</file>

<file path=customXml/itemProps4.xml><?xml version="1.0" encoding="utf-8"?>
<ds:datastoreItem xmlns:ds="http://schemas.openxmlformats.org/officeDocument/2006/customXml" ds:itemID="{077BEC2B-7E10-47F7-A8BE-4E63920C7CA3}">
  <ds:schemaRefs>
    <ds:schemaRef ds:uri="4bacf1db-d4fd-4242-b32e-43c278bf8992"/>
    <ds:schemaRef ds:uri="eb3c651d-83b0-4936-8085-b3cf7f68e3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541</TotalTime>
  <Words>2292</Words>
  <Application>Microsoft Office PowerPoint</Application>
  <PresentationFormat>On-screen Show (4:3)</PresentationFormat>
  <Paragraphs>355</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Support through Court/RCJ Advice</vt:lpstr>
      <vt:lpstr>   Support Through Court – a charity which supports Litigants in Person facing family and civil Court proceedings without lawyers  Manjit Rai  – Service Manager Support Through Court Nottingham office   RCJ Advice is a unique Citizens Advice service providing legal advice to litigants in person in a range of matters alongside running projects such as FLOWS and CourtNav  Georgina Kerby  – Family Solicitor, RCJ Advice   </vt:lpstr>
      <vt:lpstr>Aims:</vt:lpstr>
      <vt:lpstr>So, what is Support Through Court?</vt:lpstr>
      <vt:lpstr>The need for our services magnified greatly by LASPO</vt:lpstr>
      <vt:lpstr>Why we are needed in Courts</vt:lpstr>
      <vt:lpstr>PowerPoint Presentation</vt:lpstr>
      <vt:lpstr>The need for our services magnified greatly by LASPO</vt:lpstr>
      <vt:lpstr>The need for our services magnified greatly by LASPO</vt:lpstr>
      <vt:lpstr>PowerPoint Presentation</vt:lpstr>
      <vt:lpstr>PowerPoint Presentation</vt:lpstr>
      <vt:lpstr>PowerPoint Presentation</vt:lpstr>
      <vt:lpstr>PowerPoint Presentation</vt:lpstr>
      <vt:lpstr>PowerPoint Presentation</vt:lpstr>
      <vt:lpstr>The need for our services magnified greatly by LASPO</vt:lpstr>
      <vt:lpstr>The need for our services magnified greatly by LASPO</vt:lpstr>
      <vt:lpstr>The need for our services magnified greatly by LASPO</vt:lpstr>
      <vt:lpstr>The need for our services magnified greatly by LASPO</vt:lpstr>
      <vt:lpstr>Funding</vt:lpstr>
      <vt:lpstr>Quote:</vt:lpstr>
      <vt:lpstr>QUESTIONS AND DISCUSSION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Through Court – a charity which supports Litigants in Person facing family and civil Court proceedings without lawyers   Jeremy Thompson – Service Manager, Bristol office Stephen Adler – Trustee and Volunteer</dc:title>
  <dc:creator>Stephen Adler</dc:creator>
  <cp:lastModifiedBy>clare</cp:lastModifiedBy>
  <cp:revision>30</cp:revision>
  <dcterms:created xsi:type="dcterms:W3CDTF">2020-10-02T09:31:04Z</dcterms:created>
  <dcterms:modified xsi:type="dcterms:W3CDTF">2021-03-03T09:04:39Z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0x010100370329190D8BE843B75D9B1B34FFCCDD0000A70A47EEAC244898756444E6E60C38</vt:lpwstr>
  </property>
  <property fmtid="{D5CDD505-2E9C-101B-9397-08002B2CF9AE}" pid="3" name="PSUContentArea">
    <vt:lpwstr>1;#Fundraising|1282b23e-f080-4b28-a591-0bd72782106d</vt:lpwstr>
  </property>
  <property fmtid="{D5CDD505-2E9C-101B-9397-08002B2CF9AE}" pid="4" name="PSULocation">
    <vt:lpwstr>10;#Not Location Specific|261a0bb2-cd23-42a6-8750-c88528a24afe</vt:lpwstr>
  </property>
  <property fmtid="{D5CDD505-2E9C-101B-9397-08002B2CF9AE}" pid="5" name="PSUDocumentType">
    <vt:lpwstr/>
  </property>
</Properties>
</file>