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65938" cy="9998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50">
          <p15:clr>
            <a:srgbClr val="A4A3A4"/>
          </p15:clr>
        </p15:guide>
        <p15:guide id="2" pos="216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WsA5ctu8wz8/uU25j0D7UsCBI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0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1" y="1"/>
            <a:ext cx="6865938" cy="9998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2900" tIns="46450" rIns="92900" bIns="46450" anchor="ctr" anchorCtr="0">
            <a:noAutofit/>
          </a:bodyPr>
          <a:lstStyle/>
          <a:p>
            <a:pPr marL="0" marR="0" lvl="0" indent="0" algn="l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Clr>
                <a:srgbClr val="FCEB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4764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dt" idx="10"/>
          </p:nvPr>
        </p:nvSpPr>
        <p:spPr>
          <a:xfrm>
            <a:off x="3889950" y="0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n"/>
          <p:cNvSpPr>
            <a:spLocks noGrp="1" noRot="1" noChangeAspect="1"/>
          </p:cNvSpPr>
          <p:nvPr>
            <p:ph type="sldImg" idx="3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" name="Google Shape;13;n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n"/>
          <p:cNvSpPr txBox="1">
            <a:spLocks noGrp="1"/>
          </p:cNvSpPr>
          <p:nvPr>
            <p:ph type="ftr" idx="11"/>
          </p:nvPr>
        </p:nvSpPr>
        <p:spPr>
          <a:xfrm>
            <a:off x="0" y="9496093"/>
            <a:ext cx="2964764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n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394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2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22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that’s the end from  me 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Follow us on twitter or facebook.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Our facebook account is more aimed at end users.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And please do spread the word to your service users and colleagues.</a:t>
            </a:r>
            <a:endParaRPr/>
          </a:p>
        </p:txBody>
      </p:sp>
      <p:sp>
        <p:nvSpPr>
          <p:cNvPr id="167" name="Google Shape;167;p22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2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3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90b3e5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gcb90b3e541_0_1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2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228600" lvl="0" indent="-228600" algn="l" rtl="0">
              <a:spcBef>
                <a:spcPts val="360"/>
              </a:spcBef>
              <a:spcAft>
                <a:spcPts val="0"/>
              </a:spcAft>
              <a:buSzPts val="1200"/>
              <a:buAutoNum type="arabicParenR"/>
            </a:pPr>
            <a:endParaRPr/>
          </a:p>
        </p:txBody>
      </p:sp>
      <p:sp>
        <p:nvSpPr>
          <p:cNvPr id="101" name="Google Shape;101;gcb90b3e541_0_1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b90b3e54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gcb90b3e541_0_9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2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cb90b3e541_0_9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90b3e54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gcb90b3e541_0_18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2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228600" lvl="0" indent="-228600" algn="l" rtl="0">
              <a:spcBef>
                <a:spcPts val="360"/>
              </a:spcBef>
              <a:spcAft>
                <a:spcPts val="0"/>
              </a:spcAft>
              <a:buSzPts val="1200"/>
              <a:buAutoNum type="arabicParenR"/>
            </a:pPr>
            <a:endParaRPr/>
          </a:p>
        </p:txBody>
      </p:sp>
      <p:sp>
        <p:nvSpPr>
          <p:cNvPr id="118" name="Google Shape;118;gcb90b3e541_0_18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3162" cy="3736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6274" y="4748047"/>
            <a:ext cx="5482168" cy="448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9950" y="9496093"/>
            <a:ext cx="2963161" cy="48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7550" rIns="91425" bIns="47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 descr="Transparent3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9313" y="5876925"/>
            <a:ext cx="1703387" cy="62071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ubTitle" idx="1"/>
          </p:nvPr>
        </p:nvSpPr>
        <p:spPr>
          <a:xfrm>
            <a:off x="1403350" y="32845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217224"/>
            <a:ext cx="1512168" cy="28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CEB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FCEB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FCEB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 rot="5400000">
            <a:off x="2436813" y="-123825"/>
            <a:ext cx="4341812" cy="813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 rot="5400000">
            <a:off x="4910931" y="2339182"/>
            <a:ext cx="54943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 rot="5400000">
            <a:off x="719932" y="357982"/>
            <a:ext cx="549433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5938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660" y="6214795"/>
            <a:ext cx="1531044" cy="288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457200" y="1989138"/>
            <a:ext cx="4032250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641850" y="1989138"/>
            <a:ext cx="4033838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marL="3200400" lvl="6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marL="3657600" lvl="7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marL="4114800" lvl="8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6pPr>
            <a:lvl7pPr marL="3200400" lvl="6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7pPr>
            <a:lvl8pPr marL="3657600" lvl="7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8pPr>
            <a:lvl9pPr marL="4114800" lvl="8" indent="-3302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6pPr>
            <a:lvl7pPr marL="3200400" lvl="6" indent="-355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7pPr>
            <a:lvl8pPr marL="3657600" lvl="7" indent="-355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8pPr>
            <a:lvl9pPr marL="4114800" lvl="8" indent="-355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70042"/>
            </a:gs>
            <a:gs pos="100000">
              <a:srgbClr val="62376B"/>
            </a:gs>
          </a:gsLst>
          <a:lin ang="540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5938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CEB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FCEB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FCEB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62000"/>
              </a:lnSpc>
              <a:spcBef>
                <a:spcPts val="500"/>
              </a:spcBef>
              <a:spcAft>
                <a:spcPts val="0"/>
              </a:spcAft>
              <a:buClr>
                <a:srgbClr val="FCEB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CEB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3" descr="Transparent3.gi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99313" y="5876925"/>
            <a:ext cx="1703387" cy="62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5536" y="6217224"/>
            <a:ext cx="1512168" cy="2847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fL_Advicenow" TargetMode="External"/><Relationship Id="rId7" Type="http://schemas.openxmlformats.org/officeDocument/2006/relationships/hyperlink" Target="mailto:beth.kirkland@lawforlife.org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vicenow.org.uk/" TargetMode="External"/><Relationship Id="rId5" Type="http://schemas.openxmlformats.org/officeDocument/2006/relationships/hyperlink" Target="http://www.lawforlife.org.uk/" TargetMode="External"/><Relationship Id="rId4" Type="http://schemas.openxmlformats.org/officeDocument/2006/relationships/hyperlink" Target="https://www.facebook.com/advicenowlf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4225" y="620746"/>
            <a:ext cx="77724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/>
            </a:r>
            <a:br>
              <a:rPr lang="en-US" sz="3600" b="1"/>
            </a:br>
            <a:r>
              <a:rPr lang="en-US" b="1"/>
              <a:t>Law for Life: the Foundation for Public Legal Education </a:t>
            </a:r>
            <a:br>
              <a:rPr lang="en-US" b="1"/>
            </a:b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1547675" y="4410301"/>
            <a:ext cx="64008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sz="2000" b="1"/>
              <a:t>Mary Marvel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6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800">
                <a:solidFill>
                  <a:srgbClr val="FFFFFF"/>
                </a:solidFill>
              </a:rPr>
              <a:t>Attempting to deal with a legal problem requires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800"/>
              <a:buChar char="●"/>
            </a:pPr>
            <a:r>
              <a:rPr lang="en-US" sz="3800">
                <a:solidFill>
                  <a:srgbClr val="FFFFFF"/>
                </a:solidFill>
              </a:rPr>
              <a:t>knowledge that it is a legal problem, 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●"/>
            </a:pPr>
            <a:r>
              <a:rPr lang="en-US" sz="3800">
                <a:solidFill>
                  <a:srgbClr val="FFFFFF"/>
                </a:solidFill>
              </a:rPr>
              <a:t>confidence, and 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●"/>
            </a:pPr>
            <a:r>
              <a:rPr lang="en-US" sz="3800">
                <a:solidFill>
                  <a:srgbClr val="FFFFFF"/>
                </a:solidFill>
              </a:rPr>
              <a:t>skills</a:t>
            </a:r>
            <a:endParaRPr sz="7000">
              <a:solidFill>
                <a:srgbClr val="FFFFFF"/>
              </a:solidFill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504031" y="1340768"/>
            <a:ext cx="81360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331788" lvl="0" indent="-179388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1524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Legal problems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5938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lvl="0" indent="-469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800"/>
              <a:buChar char="•"/>
            </a:pPr>
            <a:r>
              <a:rPr lang="en-US" sz="3800">
                <a:solidFill>
                  <a:srgbClr val="FFFFFF"/>
                </a:solidFill>
              </a:rPr>
              <a:t>low income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•"/>
            </a:pPr>
            <a:r>
              <a:rPr lang="en-US" sz="3800">
                <a:solidFill>
                  <a:srgbClr val="FFFFFF"/>
                </a:solidFill>
              </a:rPr>
              <a:t>age (being young or older)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•"/>
            </a:pPr>
            <a:r>
              <a:rPr lang="en-US" sz="3800">
                <a:solidFill>
                  <a:srgbClr val="FFFFFF"/>
                </a:solidFill>
              </a:rPr>
              <a:t>reduced educational qualifications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•"/>
            </a:pPr>
            <a:r>
              <a:rPr lang="en-US" sz="3800">
                <a:solidFill>
                  <a:srgbClr val="FFFFFF"/>
                </a:solidFill>
              </a:rPr>
              <a:t> ill-health. 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•"/>
            </a:pPr>
            <a:r>
              <a:rPr lang="en-US" sz="3800">
                <a:solidFill>
                  <a:srgbClr val="FFFFFF"/>
                </a:solidFill>
              </a:rPr>
              <a:t>manual workers 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Char char="•"/>
            </a:pPr>
            <a:r>
              <a:rPr lang="en-US" sz="3800">
                <a:solidFill>
                  <a:srgbClr val="FFFFFF"/>
                </a:solidFill>
              </a:rPr>
              <a:t>migrants </a:t>
            </a:r>
            <a:endParaRPr sz="3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legal education training</a:t>
            </a:r>
            <a:endParaRPr/>
          </a:p>
        </p:txBody>
      </p:sp>
      <p:sp>
        <p:nvSpPr>
          <p:cNvPr id="148" name="Google Shape;148;p9"/>
          <p:cNvSpPr txBox="1"/>
          <p:nvPr/>
        </p:nvSpPr>
        <p:spPr>
          <a:xfrm>
            <a:off x="485125" y="1609750"/>
            <a:ext cx="7828200" cy="39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</a:rPr>
              <a:t>Individuals and intermediaries </a:t>
            </a:r>
            <a:endParaRPr sz="3400">
              <a:solidFill>
                <a:srgbClr val="FFFFFF"/>
              </a:solidFill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Char char="-"/>
            </a:pPr>
            <a:r>
              <a:rPr lang="en-US" sz="3400">
                <a:solidFill>
                  <a:srgbClr val="FFFFFF"/>
                </a:solidFill>
              </a:rPr>
              <a:t>via community groups and grassroots organisations</a:t>
            </a:r>
            <a:endParaRPr sz="3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Women’s groups, renters groups, youth and student programmes, groups supporting refugees and migrants, disabled people, victims of domestic violence and trafficked women,  sex worker collectives, and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NHS social prescribing link workers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FFFFFF"/>
                </a:solidFill>
              </a:rPr>
              <a:t>Our training helps people to </a:t>
            </a:r>
            <a:endParaRPr sz="3700"/>
          </a:p>
        </p:txBody>
      </p:sp>
      <p:sp>
        <p:nvSpPr>
          <p:cNvPr id="155" name="Google Shape;155;p10"/>
          <p:cNvSpPr txBox="1"/>
          <p:nvPr/>
        </p:nvSpPr>
        <p:spPr>
          <a:xfrm>
            <a:off x="860000" y="1455400"/>
            <a:ext cx="4410300" cy="4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understand how the law works and to 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build their skills and confidence to use it and to 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know what the first steps to take are, and to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US" sz="2600">
                <a:solidFill>
                  <a:srgbClr val="FFFFFF"/>
                </a:solidFill>
              </a:rPr>
              <a:t>use the resources on Advicenow</a:t>
            </a:r>
            <a:endParaRPr sz="1600"/>
          </a:p>
        </p:txBody>
      </p:sp>
      <p:sp>
        <p:nvSpPr>
          <p:cNvPr id="156" name="Google Shape;156;p10"/>
          <p:cNvSpPr txBox="1"/>
          <p:nvPr/>
        </p:nvSpPr>
        <p:spPr>
          <a:xfrm>
            <a:off x="5512875" y="1499550"/>
            <a:ext cx="33078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9D2E9"/>
                </a:solidFill>
              </a:rPr>
              <a:t>“I am armed with the knowledge and skills, and developed the confidence to inform clients in despair, and guide them to find alternatives.” </a:t>
            </a:r>
            <a:endParaRPr sz="2000">
              <a:solidFill>
                <a:srgbClr val="D9D2E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D9D2E9"/>
                </a:solidFill>
              </a:rPr>
              <a:t>Course participant</a:t>
            </a:r>
            <a:endParaRPr sz="2000">
              <a:solidFill>
                <a:srgbClr val="D9D2E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Affordable Advice Pathway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551275" y="2072825"/>
            <a:ext cx="7480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Clear costs upfront</a:t>
            </a:r>
            <a:endParaRPr sz="3000">
              <a:solidFill>
                <a:srgbClr val="FFFFFF"/>
              </a:solidFill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Confident about what they will get advice on in return</a:t>
            </a:r>
            <a:endParaRPr sz="3000">
              <a:solidFill>
                <a:srgbClr val="FFFFFF"/>
              </a:solidFill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More affordable by design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  <a:p>
            <a:pPr marL="34290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An easy process 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Thank you!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5938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twitter.com/LfL_Advicenow</a:t>
            </a:r>
            <a:endParaRPr sz="240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facebook.com/advicenowlfl</a:t>
            </a:r>
            <a:endParaRPr sz="240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31838" lvl="1" indent="-274638" algn="ctr" rtl="0">
              <a:spcBef>
                <a:spcPts val="7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www.lawforlife.org.uk</a:t>
            </a:r>
            <a:endParaRPr sz="2400"/>
          </a:p>
          <a:p>
            <a:pPr marL="731838" lvl="1" indent="-274638" algn="ctr" rtl="0">
              <a:spcBef>
                <a:spcPts val="7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www.advicenow.org.uk</a:t>
            </a:r>
            <a:endParaRPr sz="2400"/>
          </a:p>
          <a:p>
            <a:pPr marL="331788" lvl="0" indent="-1793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Mary.Marvel@lawforlife.org.uk</a:t>
            </a:r>
            <a:r>
              <a:rPr lang="en-US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539750" y="836711"/>
            <a:ext cx="8145463" cy="62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Law for Life</a:t>
            </a:r>
            <a:r>
              <a:rPr lang="en-US" sz="3600" b="1"/>
              <a:t/>
            </a:r>
            <a:br>
              <a:rPr lang="en-US" sz="3600" b="1"/>
            </a:b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5938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31788" lvl="0" indent="-192088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Law for Life: the Foundation for Public Legal Education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is a charity dedicated to ensuring everyone ha</a:t>
            </a:r>
            <a:r>
              <a:rPr lang="en-US" sz="3000"/>
              <a:t>s the knowledge, skills and confidence that they need to secure access to justice.</a:t>
            </a:r>
            <a:endParaRPr sz="3800"/>
          </a:p>
          <a:p>
            <a:pPr marL="331788" lvl="0" indent="-1793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Law for Life</a:t>
            </a:r>
            <a:r>
              <a:rPr lang="en-US" sz="3600" b="1"/>
              <a:t/>
            </a:r>
            <a:br>
              <a:rPr lang="en-US" sz="3600" b="1"/>
            </a:b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539750" y="1102575"/>
            <a:ext cx="8136000" cy="5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What we do: </a:t>
            </a:r>
            <a:endParaRPr sz="3000"/>
          </a:p>
          <a:p>
            <a:pPr marL="331788" lvl="0" indent="-1793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We run the award winning Advicenow website</a:t>
            </a:r>
            <a:endParaRPr sz="3000"/>
          </a:p>
          <a:p>
            <a:pPr marL="342900" lvl="0" indent="-381000" algn="l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We deliver</a:t>
            </a:r>
            <a:r>
              <a:rPr lang="en-US" sz="3000"/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community-based training and other educational programmes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spcBef>
                <a:spcPts val="48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/>
              <a:t>Research and p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olicy</a:t>
            </a:r>
            <a:endParaRPr sz="3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463" cy="113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Advicenow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5938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1787" lvl="0" indent="-382587" algn="l" rtl="0"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Our own Advicenow guides, tools, and films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aimed primarily at people who either can’t access much help with their legal problem or don’t know what help to access.</a:t>
            </a:r>
            <a:endParaRPr sz="2600"/>
          </a:p>
          <a:p>
            <a:pPr marL="331787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331787" lvl="0" indent="-382587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Information service gathers and quality checks the best information available on the web from a wide-range of organisations</a:t>
            </a:r>
            <a:endParaRPr sz="2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  <a:p>
            <a:pPr marL="331788" lvl="0" indent="-344488" algn="l" rtl="0">
              <a:spcBef>
                <a:spcPts val="48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Help Directory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284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425" y="0"/>
            <a:ext cx="4715576" cy="687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b90b3e541_0_1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Advicenow</a:t>
            </a:r>
            <a:endParaRPr/>
          </a:p>
        </p:txBody>
      </p:sp>
      <p:sp>
        <p:nvSpPr>
          <p:cNvPr id="104" name="Google Shape;104;gcb90b3e541_0_1"/>
          <p:cNvSpPr txBox="1">
            <a:spLocks noGrp="1"/>
          </p:cNvSpPr>
          <p:nvPr>
            <p:ph type="body" idx="1"/>
          </p:nvPr>
        </p:nvSpPr>
        <p:spPr>
          <a:xfrm>
            <a:off x="539750" y="1773238"/>
            <a:ext cx="8136000" cy="4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There for people looking online for help.</a:t>
            </a:r>
            <a:endParaRPr sz="2400"/>
          </a:p>
          <a:p>
            <a:pPr marL="331787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331787" lvl="0" indent="-369887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Information service – what we call Top Picks - gathers and quality checks the best information available on the web from a wide-range of organisations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31787" lvl="0" indent="-331787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Help Directory</a:t>
            </a:r>
            <a:endParaRPr sz="2400"/>
          </a:p>
        </p:txBody>
      </p:sp>
      <p:pic>
        <p:nvPicPr>
          <p:cNvPr id="105" name="Google Shape;105;gcb90b3e54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cb90b3e54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1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b90b3e541_0_9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Advicenow</a:t>
            </a:r>
            <a:endParaRPr/>
          </a:p>
        </p:txBody>
      </p:sp>
      <p:pic>
        <p:nvPicPr>
          <p:cNvPr id="113" name="Google Shape;113;gcb90b3e54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0722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cb90b3e541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225" y="1950"/>
            <a:ext cx="51262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b90b3e541_0_18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8145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Advicenow</a:t>
            </a:r>
            <a:endParaRPr/>
          </a:p>
        </p:txBody>
      </p:sp>
      <p:sp>
        <p:nvSpPr>
          <p:cNvPr id="121" name="Google Shape;121;gcb90b3e541_0_18"/>
          <p:cNvSpPr txBox="1">
            <a:spLocks noGrp="1"/>
          </p:cNvSpPr>
          <p:nvPr>
            <p:ph type="body" idx="1"/>
          </p:nvPr>
        </p:nvSpPr>
        <p:spPr>
          <a:xfrm>
            <a:off x="539750" y="1323076"/>
            <a:ext cx="8038200" cy="4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lvl="0" indent="-469900" algn="l" rtl="0">
              <a:spcBef>
                <a:spcPts val="480"/>
              </a:spcBef>
              <a:spcAft>
                <a:spcPts val="0"/>
              </a:spcAft>
              <a:buSzPts val="3800"/>
              <a:buChar char="•"/>
            </a:pPr>
            <a:r>
              <a:rPr lang="en-US" sz="3800"/>
              <a:t>There for people looking online for help. </a:t>
            </a:r>
            <a:endParaRPr sz="3800"/>
          </a:p>
          <a:p>
            <a:pPr marL="331787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800"/>
          </a:p>
          <a:p>
            <a:pPr marL="331787" lvl="0" indent="-458787" algn="l" rtl="0">
              <a:spcBef>
                <a:spcPts val="0"/>
              </a:spcBef>
              <a:spcAft>
                <a:spcPts val="0"/>
              </a:spcAft>
              <a:buSzPts val="3800"/>
              <a:buChar char="•"/>
            </a:pPr>
            <a:r>
              <a:rPr lang="en-US" sz="3800"/>
              <a:t>Signposted to from advice services, community groups, law centres, legal clinics</a:t>
            </a:r>
            <a:endParaRPr sz="3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539750" y="661547"/>
            <a:ext cx="8136000" cy="5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331787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800"/>
              <a:t>Only </a:t>
            </a:r>
            <a:endParaRPr sz="3800"/>
          </a:p>
          <a:p>
            <a:pPr marL="331787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800"/>
              <a:t>11%</a:t>
            </a:r>
            <a:endParaRPr sz="11800"/>
          </a:p>
          <a:p>
            <a:pPr marL="331787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800"/>
              <a:t>of legal problems are correctly identified as legal problems</a:t>
            </a:r>
            <a:endParaRPr sz="1200">
              <a:solidFill>
                <a:srgbClr val="231F20"/>
              </a:solidFill>
            </a:endParaRPr>
          </a:p>
          <a:p>
            <a:pPr marL="331787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 Law for Life: the Foundation for Public Legal Education  </vt:lpstr>
      <vt:lpstr>About Law for Life </vt:lpstr>
      <vt:lpstr>About Law for Life </vt:lpstr>
      <vt:lpstr>Advicenow</vt:lpstr>
      <vt:lpstr>PowerPoint Presentation</vt:lpstr>
      <vt:lpstr>Advicenow</vt:lpstr>
      <vt:lpstr>Advicenow</vt:lpstr>
      <vt:lpstr>Advicenow</vt:lpstr>
      <vt:lpstr>PowerPoint Presentation</vt:lpstr>
      <vt:lpstr>Attempting to deal with a legal problem requires knowledge that it is a legal problem,  confidence, and  skills</vt:lpstr>
      <vt:lpstr>Legal problems</vt:lpstr>
      <vt:lpstr>Public legal education training</vt:lpstr>
      <vt:lpstr>Our training helps people to </vt:lpstr>
      <vt:lpstr>Affordable Advice Pathway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Law for Life: the Foundation for Public Legal Education  </dc:title>
  <dc:creator>Martin Jones</dc:creator>
  <cp:lastModifiedBy>clare</cp:lastModifiedBy>
  <cp:revision>1</cp:revision>
  <dcterms:modified xsi:type="dcterms:W3CDTF">2021-03-25T17:47:11Z</dcterms:modified>
</cp:coreProperties>
</file>