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71" r:id="rId5"/>
    <p:sldId id="311" r:id="rId6"/>
    <p:sldId id="353" r:id="rId7"/>
    <p:sldId id="354" r:id="rId8"/>
    <p:sldId id="371" r:id="rId9"/>
    <p:sldId id="369" r:id="rId10"/>
    <p:sldId id="37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914">
          <p15:clr>
            <a:srgbClr val="A4A3A4"/>
          </p15:clr>
        </p15:guide>
        <p15:guide id="2" orient="horz" pos="981">
          <p15:clr>
            <a:srgbClr val="A4A3A4"/>
          </p15:clr>
        </p15:guide>
        <p15:guide id="3" orient="horz" pos="154">
          <p15:clr>
            <a:srgbClr val="A4A3A4"/>
          </p15:clr>
        </p15:guide>
        <p15:guide id="4" pos="5603">
          <p15:clr>
            <a:srgbClr val="A4A3A4"/>
          </p15:clr>
        </p15:guide>
        <p15:guide id="5" pos="1059">
          <p15:clr>
            <a:srgbClr val="A4A3A4"/>
          </p15:clr>
        </p15:guide>
        <p15:guide id="6" pos="158">
          <p15:clr>
            <a:srgbClr val="A4A3A4"/>
          </p15:clr>
        </p15:guide>
        <p15:guide id="7" pos="4684">
          <p15:clr>
            <a:srgbClr val="A4A3A4"/>
          </p15:clr>
        </p15:guide>
        <p15:guide id="8" pos="2877">
          <p15:clr>
            <a:srgbClr val="A4A3A4"/>
          </p15:clr>
        </p15:guide>
        <p15:guide id="9" pos="1972">
          <p15:clr>
            <a:srgbClr val="A4A3A4"/>
          </p15:clr>
        </p15:guide>
        <p15:guide id="10" pos="382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52A4"/>
    <a:srgbClr val="E94B5B"/>
    <a:srgbClr val="00A7D4"/>
    <a:srgbClr val="2485DC"/>
    <a:srgbClr val="FFD400"/>
    <a:srgbClr val="00BCFF"/>
    <a:srgbClr val="E98300"/>
    <a:srgbClr val="81C300"/>
    <a:srgbClr val="3A1450"/>
    <a:srgbClr val="8848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31C2F0-9A55-4539-A46C-2649DC547019}" v="128" dt="2021-05-25T12:09:41.2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76" autoAdjust="0"/>
    <p:restoredTop sz="74318"/>
  </p:normalViewPr>
  <p:slideViewPr>
    <p:cSldViewPr snapToGrid="0" snapToObjects="1" showGuides="1">
      <p:cViewPr>
        <p:scale>
          <a:sx n="35" d="100"/>
          <a:sy n="35" d="100"/>
        </p:scale>
        <p:origin x="-2700" y="-492"/>
      </p:cViewPr>
      <p:guideLst>
        <p:guide orient="horz" pos="3914"/>
        <p:guide orient="horz" pos="981"/>
        <p:guide orient="horz" pos="154"/>
        <p:guide pos="5603"/>
        <p:guide pos="1059"/>
        <p:guide pos="158"/>
        <p:guide pos="4684"/>
        <p:guide pos="2877"/>
        <p:guide pos="1972"/>
        <p:guide pos="382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90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Thurston" userId="db16b057-427b-4955-a616-2fe586d6d6f4" providerId="ADAL" clId="{C731C2F0-9A55-4539-A46C-2649DC547019}"/>
    <pc:docChg chg="custSel modSld">
      <pc:chgData name="Amanda Thurston" userId="db16b057-427b-4955-a616-2fe586d6d6f4" providerId="ADAL" clId="{C731C2F0-9A55-4539-A46C-2649DC547019}" dt="2021-05-13T14:30:11.637" v="2387" actId="1076"/>
      <pc:docMkLst>
        <pc:docMk/>
      </pc:docMkLst>
      <pc:sldChg chg="modSp">
        <pc:chgData name="Amanda Thurston" userId="db16b057-427b-4955-a616-2fe586d6d6f4" providerId="ADAL" clId="{C731C2F0-9A55-4539-A46C-2649DC547019}" dt="2021-05-13T14:28:22.321" v="2371" actId="2711"/>
        <pc:sldMkLst>
          <pc:docMk/>
          <pc:sldMk cId="2843304236" sldId="271"/>
        </pc:sldMkLst>
        <pc:spChg chg="mod">
          <ac:chgData name="Amanda Thurston" userId="db16b057-427b-4955-a616-2fe586d6d6f4" providerId="ADAL" clId="{C731C2F0-9A55-4539-A46C-2649DC547019}" dt="2021-05-13T14:28:14.569" v="2370" actId="2711"/>
          <ac:spMkLst>
            <pc:docMk/>
            <pc:sldMk cId="2843304236" sldId="271"/>
            <ac:spMk id="4" creationId="{00000000-0000-0000-0000-000000000000}"/>
          </ac:spMkLst>
        </pc:spChg>
        <pc:spChg chg="mod">
          <ac:chgData name="Amanda Thurston" userId="db16b057-427b-4955-a616-2fe586d6d6f4" providerId="ADAL" clId="{C731C2F0-9A55-4539-A46C-2649DC547019}" dt="2021-05-13T14:28:22.321" v="2371" actId="2711"/>
          <ac:spMkLst>
            <pc:docMk/>
            <pc:sldMk cId="2843304236" sldId="271"/>
            <ac:spMk id="5" creationId="{78512DDC-32B2-4E19-B16F-1EACBE220C58}"/>
          </ac:spMkLst>
        </pc:spChg>
      </pc:sldChg>
      <pc:sldChg chg="addSp delSp modSp modAnim modNotesTx">
        <pc:chgData name="Amanda Thurston" userId="db16b057-427b-4955-a616-2fe586d6d6f4" providerId="ADAL" clId="{C731C2F0-9A55-4539-A46C-2649DC547019}" dt="2021-05-13T14:29:49.969" v="2379"/>
        <pc:sldMkLst>
          <pc:docMk/>
          <pc:sldMk cId="289736848" sldId="311"/>
        </pc:sldMkLst>
        <pc:spChg chg="mod">
          <ac:chgData name="Amanda Thurston" userId="db16b057-427b-4955-a616-2fe586d6d6f4" providerId="ADAL" clId="{C731C2F0-9A55-4539-A46C-2649DC547019}" dt="2021-05-13T14:04:49.885" v="131" actId="5793"/>
          <ac:spMkLst>
            <pc:docMk/>
            <pc:sldMk cId="289736848" sldId="311"/>
            <ac:spMk id="4" creationId="{76F2523D-239C-D74D-858B-3AB85402F2D3}"/>
          </ac:spMkLst>
        </pc:spChg>
        <pc:spChg chg="mod">
          <ac:chgData name="Amanda Thurston" userId="db16b057-427b-4955-a616-2fe586d6d6f4" providerId="ADAL" clId="{C731C2F0-9A55-4539-A46C-2649DC547019}" dt="2021-05-13T14:28:41.920" v="2373" actId="2711"/>
          <ac:spMkLst>
            <pc:docMk/>
            <pc:sldMk cId="289736848" sldId="311"/>
            <ac:spMk id="15" creationId="{00000000-0000-0000-0000-000000000000}"/>
          </ac:spMkLst>
        </pc:spChg>
        <pc:picChg chg="add del mod">
          <ac:chgData name="Amanda Thurston" userId="db16b057-427b-4955-a616-2fe586d6d6f4" providerId="ADAL" clId="{C731C2F0-9A55-4539-A46C-2649DC547019}" dt="2021-05-13T14:02:06.722" v="89"/>
          <ac:picMkLst>
            <pc:docMk/>
            <pc:sldMk cId="289736848" sldId="311"/>
            <ac:picMk id="7" creationId="{B1A2E8C2-78A6-411D-99EF-EB4E74525147}"/>
          </ac:picMkLst>
        </pc:picChg>
        <pc:picChg chg="add mod">
          <ac:chgData name="Amanda Thurston" userId="db16b057-427b-4955-a616-2fe586d6d6f4" providerId="ADAL" clId="{C731C2F0-9A55-4539-A46C-2649DC547019}" dt="2021-05-13T14:02:32.363" v="91" actId="14100"/>
          <ac:picMkLst>
            <pc:docMk/>
            <pc:sldMk cId="289736848" sldId="311"/>
            <ac:picMk id="8" creationId="{98512B47-0C5D-4998-90F5-F7190668DA4D}"/>
          </ac:picMkLst>
        </pc:picChg>
      </pc:sldChg>
      <pc:sldChg chg="addSp delSp modSp modAnim modNotesTx">
        <pc:chgData name="Amanda Thurston" userId="db16b057-427b-4955-a616-2fe586d6d6f4" providerId="ADAL" clId="{C731C2F0-9A55-4539-A46C-2649DC547019}" dt="2021-05-13T14:30:11.637" v="2387" actId="1076"/>
        <pc:sldMkLst>
          <pc:docMk/>
          <pc:sldMk cId="3446739301" sldId="353"/>
        </pc:sldMkLst>
        <pc:spChg chg="mod">
          <ac:chgData name="Amanda Thurston" userId="db16b057-427b-4955-a616-2fe586d6d6f4" providerId="ADAL" clId="{C731C2F0-9A55-4539-A46C-2649DC547019}" dt="2021-05-13T14:30:11.637" v="2387" actId="1076"/>
          <ac:spMkLst>
            <pc:docMk/>
            <pc:sldMk cId="3446739301" sldId="353"/>
            <ac:spMk id="4" creationId="{76F2523D-239C-D74D-858B-3AB85402F2D3}"/>
          </ac:spMkLst>
        </pc:spChg>
        <pc:spChg chg="mod">
          <ac:chgData name="Amanda Thurston" userId="db16b057-427b-4955-a616-2fe586d6d6f4" providerId="ADAL" clId="{C731C2F0-9A55-4539-A46C-2649DC547019}" dt="2021-05-13T14:05:11.501" v="132" actId="2711"/>
          <ac:spMkLst>
            <pc:docMk/>
            <pc:sldMk cId="3446739301" sldId="353"/>
            <ac:spMk id="15" creationId="{00000000-0000-0000-0000-000000000000}"/>
          </ac:spMkLst>
        </pc:spChg>
        <pc:picChg chg="del">
          <ac:chgData name="Amanda Thurston" userId="db16b057-427b-4955-a616-2fe586d6d6f4" providerId="ADAL" clId="{C731C2F0-9A55-4539-A46C-2649DC547019}" dt="2021-05-13T09:14:01.776" v="2" actId="478"/>
          <ac:picMkLst>
            <pc:docMk/>
            <pc:sldMk cId="3446739301" sldId="353"/>
            <ac:picMk id="7" creationId="{0E5DEAA0-0CBC-D848-A10C-751DCECCBA63}"/>
          </ac:picMkLst>
        </pc:picChg>
        <pc:picChg chg="add mod">
          <ac:chgData name="Amanda Thurston" userId="db16b057-427b-4955-a616-2fe586d6d6f4" providerId="ADAL" clId="{C731C2F0-9A55-4539-A46C-2649DC547019}" dt="2021-05-13T14:06:09.315" v="165" actId="14100"/>
          <ac:picMkLst>
            <pc:docMk/>
            <pc:sldMk cId="3446739301" sldId="353"/>
            <ac:picMk id="8" creationId="{4A6C1E02-03CC-4A3C-8D86-23A2DEF46FB3}"/>
          </ac:picMkLst>
        </pc:picChg>
      </pc:sldChg>
      <pc:sldChg chg="addSp delSp modSp modAnim">
        <pc:chgData name="Amanda Thurston" userId="db16b057-427b-4955-a616-2fe586d6d6f4" providerId="ADAL" clId="{C731C2F0-9A55-4539-A46C-2649DC547019}" dt="2021-05-13T14:11:45.484" v="646" actId="2711"/>
        <pc:sldMkLst>
          <pc:docMk/>
          <pc:sldMk cId="105318667" sldId="354"/>
        </pc:sldMkLst>
        <pc:spChg chg="mod">
          <ac:chgData name="Amanda Thurston" userId="db16b057-427b-4955-a616-2fe586d6d6f4" providerId="ADAL" clId="{C731C2F0-9A55-4539-A46C-2649DC547019}" dt="2021-05-13T14:11:36.252" v="645" actId="2711"/>
          <ac:spMkLst>
            <pc:docMk/>
            <pc:sldMk cId="105318667" sldId="354"/>
            <ac:spMk id="4" creationId="{76F2523D-239C-D74D-858B-3AB85402F2D3}"/>
          </ac:spMkLst>
        </pc:spChg>
        <pc:spChg chg="mod">
          <ac:chgData name="Amanda Thurston" userId="db16b057-427b-4955-a616-2fe586d6d6f4" providerId="ADAL" clId="{C731C2F0-9A55-4539-A46C-2649DC547019}" dt="2021-05-13T14:11:45.484" v="646" actId="2711"/>
          <ac:spMkLst>
            <pc:docMk/>
            <pc:sldMk cId="105318667" sldId="354"/>
            <ac:spMk id="15" creationId="{00000000-0000-0000-0000-000000000000}"/>
          </ac:spMkLst>
        </pc:spChg>
        <pc:picChg chg="add del">
          <ac:chgData name="Amanda Thurston" userId="db16b057-427b-4955-a616-2fe586d6d6f4" providerId="ADAL" clId="{C731C2F0-9A55-4539-A46C-2649DC547019}" dt="2021-05-13T14:10:11.990" v="631"/>
          <ac:picMkLst>
            <pc:docMk/>
            <pc:sldMk cId="105318667" sldId="354"/>
            <ac:picMk id="7" creationId="{4008B228-3CE0-4E66-81EC-EFA4F07BC2D3}"/>
          </ac:picMkLst>
        </pc:picChg>
        <pc:picChg chg="add mod">
          <ac:chgData name="Amanda Thurston" userId="db16b057-427b-4955-a616-2fe586d6d6f4" providerId="ADAL" clId="{C731C2F0-9A55-4539-A46C-2649DC547019}" dt="2021-05-13T14:10:58.845" v="637" actId="1076"/>
          <ac:picMkLst>
            <pc:docMk/>
            <pc:sldMk cId="105318667" sldId="354"/>
            <ac:picMk id="8" creationId="{3D1C9AF8-B7BA-4AB0-8E26-31D6AAED9DC1}"/>
          </ac:picMkLst>
        </pc:picChg>
      </pc:sldChg>
      <pc:sldChg chg="modSp modNotesTx">
        <pc:chgData name="Amanda Thurston" userId="db16b057-427b-4955-a616-2fe586d6d6f4" providerId="ADAL" clId="{C731C2F0-9A55-4539-A46C-2649DC547019}" dt="2021-05-13T14:24:47.841" v="1789" actId="20577"/>
        <pc:sldMkLst>
          <pc:docMk/>
          <pc:sldMk cId="3741074554" sldId="369"/>
        </pc:sldMkLst>
        <pc:spChg chg="mod">
          <ac:chgData name="Amanda Thurston" userId="db16b057-427b-4955-a616-2fe586d6d6f4" providerId="ADAL" clId="{C731C2F0-9A55-4539-A46C-2649DC547019}" dt="2021-05-13T14:17:17.051" v="1301" actId="20577"/>
          <ac:spMkLst>
            <pc:docMk/>
            <pc:sldMk cId="3741074554" sldId="369"/>
            <ac:spMk id="4" creationId="{76F2523D-239C-D74D-858B-3AB85402F2D3}"/>
          </ac:spMkLst>
        </pc:spChg>
        <pc:spChg chg="mod">
          <ac:chgData name="Amanda Thurston" userId="db16b057-427b-4955-a616-2fe586d6d6f4" providerId="ADAL" clId="{C731C2F0-9A55-4539-A46C-2649DC547019}" dt="2021-05-13T14:16:26.445" v="1231" actId="2711"/>
          <ac:spMkLst>
            <pc:docMk/>
            <pc:sldMk cId="3741074554" sldId="369"/>
            <ac:spMk id="15" creationId="{00000000-0000-0000-0000-000000000000}"/>
          </ac:spMkLst>
        </pc:spChg>
      </pc:sldChg>
      <pc:sldChg chg="modSp modNotesTx">
        <pc:chgData name="Amanda Thurston" userId="db16b057-427b-4955-a616-2fe586d6d6f4" providerId="ADAL" clId="{C731C2F0-9A55-4539-A46C-2649DC547019}" dt="2021-05-13T14:28:02.751" v="2369" actId="20577"/>
        <pc:sldMkLst>
          <pc:docMk/>
          <pc:sldMk cId="3106869356" sldId="370"/>
        </pc:sldMkLst>
        <pc:spChg chg="mod">
          <ac:chgData name="Amanda Thurston" userId="db16b057-427b-4955-a616-2fe586d6d6f4" providerId="ADAL" clId="{C731C2F0-9A55-4539-A46C-2649DC547019}" dt="2021-05-13T14:26:18.053" v="1953" actId="20577"/>
          <ac:spMkLst>
            <pc:docMk/>
            <pc:sldMk cId="3106869356" sldId="370"/>
            <ac:spMk id="4" creationId="{76F2523D-239C-D74D-858B-3AB85402F2D3}"/>
          </ac:spMkLst>
        </pc:spChg>
        <pc:spChg chg="mod">
          <ac:chgData name="Amanda Thurston" userId="db16b057-427b-4955-a616-2fe586d6d6f4" providerId="ADAL" clId="{C731C2F0-9A55-4539-A46C-2649DC547019}" dt="2021-05-13T14:25:12.699" v="1811" actId="20577"/>
          <ac:spMkLst>
            <pc:docMk/>
            <pc:sldMk cId="3106869356" sldId="370"/>
            <ac:spMk id="15" creationId="{00000000-0000-0000-0000-000000000000}"/>
          </ac:spMkLst>
        </pc:spChg>
      </pc:sldChg>
      <pc:sldChg chg="addSp delSp modSp modNotesTx">
        <pc:chgData name="Amanda Thurston" userId="db16b057-427b-4955-a616-2fe586d6d6f4" providerId="ADAL" clId="{C731C2F0-9A55-4539-A46C-2649DC547019}" dt="2021-05-13T14:16:06.973" v="1230" actId="20577"/>
        <pc:sldMkLst>
          <pc:docMk/>
          <pc:sldMk cId="1355752814" sldId="371"/>
        </pc:sldMkLst>
        <pc:spChg chg="mod">
          <ac:chgData name="Amanda Thurston" userId="db16b057-427b-4955-a616-2fe586d6d6f4" providerId="ADAL" clId="{C731C2F0-9A55-4539-A46C-2649DC547019}" dt="2021-05-13T14:13:32.758" v="707" actId="6549"/>
          <ac:spMkLst>
            <pc:docMk/>
            <pc:sldMk cId="1355752814" sldId="371"/>
            <ac:spMk id="4" creationId="{76F2523D-239C-D74D-858B-3AB85402F2D3}"/>
          </ac:spMkLst>
        </pc:spChg>
        <pc:spChg chg="mod">
          <ac:chgData name="Amanda Thurston" userId="db16b057-427b-4955-a616-2fe586d6d6f4" providerId="ADAL" clId="{C731C2F0-9A55-4539-A46C-2649DC547019}" dt="2021-05-13T14:12:21.272" v="648" actId="2711"/>
          <ac:spMkLst>
            <pc:docMk/>
            <pc:sldMk cId="1355752814" sldId="371"/>
            <ac:spMk id="15" creationId="{00000000-0000-0000-0000-000000000000}"/>
          </ac:spMkLst>
        </pc:spChg>
        <pc:picChg chg="add del mod">
          <ac:chgData name="Amanda Thurston" userId="db16b057-427b-4955-a616-2fe586d6d6f4" providerId="ADAL" clId="{C731C2F0-9A55-4539-A46C-2649DC547019}" dt="2021-05-13T14:10:31.760" v="635"/>
          <ac:picMkLst>
            <pc:docMk/>
            <pc:sldMk cId="1355752814" sldId="371"/>
            <ac:picMk id="7" creationId="{5E176EBB-B3EE-4B5F-BF60-0F0C070DCF0D}"/>
          </ac:picMkLst>
        </pc:picChg>
        <pc:picChg chg="add mod">
          <ac:chgData name="Amanda Thurston" userId="db16b057-427b-4955-a616-2fe586d6d6f4" providerId="ADAL" clId="{C731C2F0-9A55-4539-A46C-2649DC547019}" dt="2021-05-13T14:13:36.851" v="708" actId="1076"/>
          <ac:picMkLst>
            <pc:docMk/>
            <pc:sldMk cId="1355752814" sldId="371"/>
            <ac:picMk id="8" creationId="{80E042C2-6F3D-4CA2-8CFE-044E612FAAA0}"/>
          </ac:picMkLst>
        </pc:picChg>
      </pc:sldChg>
    </pc:docChg>
  </pc:docChgLst>
  <pc:docChgLst>
    <pc:chgData name="Diana Kirsch" userId="S::dc19aaa@herts.ac.uk::32ca2f1b-3009-44a6-a6b6-e7d86b58c438" providerId="AD" clId="Web-{57C6AF56-4A19-EB63-E7B1-734821EA5393}"/>
    <pc:docChg chg="modSld">
      <pc:chgData name="Diana Kirsch" userId="S::dc19aaa@herts.ac.uk::32ca2f1b-3009-44a6-a6b6-e7d86b58c438" providerId="AD" clId="Web-{57C6AF56-4A19-EB63-E7B1-734821EA5393}" dt="2021-05-18T11:08:30.613" v="164"/>
      <pc:docMkLst>
        <pc:docMk/>
      </pc:docMkLst>
      <pc:sldChg chg="addSp modSp modNotes">
        <pc:chgData name="Diana Kirsch" userId="S::dc19aaa@herts.ac.uk::32ca2f1b-3009-44a6-a6b6-e7d86b58c438" providerId="AD" clId="Web-{57C6AF56-4A19-EB63-E7B1-734821EA5393}" dt="2021-05-18T11:08:30.613" v="164"/>
        <pc:sldMkLst>
          <pc:docMk/>
          <pc:sldMk cId="3741074554" sldId="369"/>
        </pc:sldMkLst>
        <pc:spChg chg="mod">
          <ac:chgData name="Diana Kirsch" userId="S::dc19aaa@herts.ac.uk::32ca2f1b-3009-44a6-a6b6-e7d86b58c438" providerId="AD" clId="Web-{57C6AF56-4A19-EB63-E7B1-734821EA5393}" dt="2021-05-18T11:01:11.648" v="11" actId="20577"/>
          <ac:spMkLst>
            <pc:docMk/>
            <pc:sldMk cId="3741074554" sldId="369"/>
            <ac:spMk id="4" creationId="{76F2523D-239C-D74D-858B-3AB85402F2D3}"/>
          </ac:spMkLst>
        </pc:spChg>
        <pc:picChg chg="add mod">
          <ac:chgData name="Diana Kirsch" userId="S::dc19aaa@herts.ac.uk::32ca2f1b-3009-44a6-a6b6-e7d86b58c438" providerId="AD" clId="Web-{57C6AF56-4A19-EB63-E7B1-734821EA5393}" dt="2021-05-18T11:06:25.527" v="16" actId="1076"/>
          <ac:picMkLst>
            <pc:docMk/>
            <pc:sldMk cId="3741074554" sldId="369"/>
            <ac:picMk id="5" creationId="{27F53C82-4BEF-4863-AAE3-546823B39315}"/>
          </ac:picMkLst>
        </pc:picChg>
        <pc:picChg chg="add mod">
          <ac:chgData name="Diana Kirsch" userId="S::dc19aaa@herts.ac.uk::32ca2f1b-3009-44a6-a6b6-e7d86b58c438" providerId="AD" clId="Web-{57C6AF56-4A19-EB63-E7B1-734821EA5393}" dt="2021-05-18T11:06:27.730" v="17" actId="1076"/>
          <ac:picMkLst>
            <pc:docMk/>
            <pc:sldMk cId="3741074554" sldId="369"/>
            <ac:picMk id="6" creationId="{0FDD67D4-7FC2-4446-857F-B108428D8007}"/>
          </ac:picMkLst>
        </pc:picChg>
      </pc:sldChg>
    </pc:docChg>
  </pc:docChgLst>
  <pc:docChgLst>
    <pc:chgData name="Diana Kirsch" userId="S::dc19aaa@herts.ac.uk::32ca2f1b-3009-44a6-a6b6-e7d86b58c438" providerId="AD" clId="Web-{648645F5-31DD-151C-6C6E-C06FF9275621}"/>
    <pc:docChg chg="modSld">
      <pc:chgData name="Diana Kirsch" userId="S::dc19aaa@herts.ac.uk::32ca2f1b-3009-44a6-a6b6-e7d86b58c438" providerId="AD" clId="Web-{648645F5-31DD-151C-6C6E-C06FF9275621}" dt="2021-05-18T10:52:15.920" v="374"/>
      <pc:docMkLst>
        <pc:docMk/>
      </pc:docMkLst>
      <pc:sldChg chg="modNotes">
        <pc:chgData name="Diana Kirsch" userId="S::dc19aaa@herts.ac.uk::32ca2f1b-3009-44a6-a6b6-e7d86b58c438" providerId="AD" clId="Web-{648645F5-31DD-151C-6C6E-C06FF9275621}" dt="2021-05-18T10:52:15.920" v="374"/>
        <pc:sldMkLst>
          <pc:docMk/>
          <pc:sldMk cId="3741074554" sldId="3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744E4-DE8E-0141-B05E-D694E10E9509}" type="datetimeFigureOut">
              <a:rPr lang="en-US" smtClean="0"/>
              <a:t>6/1/2021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286037-5391-DA43-87BB-283AFC187372}" type="slidenum">
              <a:rPr lang="en-US" smtClean="0"/>
              <a:t>‹#›</a:t>
            </a:fld>
            <a:endParaRPr lang="en-US"/>
          </a:p>
        </p:txBody>
      </p:sp>
    </p:spTree>
    <p:extLst>
      <p:ext uri="{BB962C8B-B14F-4D97-AF65-F5344CB8AC3E}">
        <p14:creationId xmlns:p14="http://schemas.microsoft.com/office/powerpoint/2010/main" val="3458082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&amp; Introductions</a:t>
            </a:r>
          </a:p>
          <a:p>
            <a:r>
              <a:rPr lang="en-US" dirty="0"/>
              <a:t>Talking today about the practical experience we had in setting up our LGBT+ clinic – which eventually had a soft launch with social media and press releases at the end of April 2021 and reaction from press good – two radio interviews, but no clients !</a:t>
            </a:r>
          </a:p>
          <a:p>
            <a:endParaRPr lang="en-US" dirty="0"/>
          </a:p>
        </p:txBody>
      </p:sp>
      <p:sp>
        <p:nvSpPr>
          <p:cNvPr id="4" name="Slide Number Placeholder 3"/>
          <p:cNvSpPr>
            <a:spLocks noGrp="1"/>
          </p:cNvSpPr>
          <p:nvPr>
            <p:ph type="sldNum" sz="quarter" idx="5"/>
          </p:nvPr>
        </p:nvSpPr>
        <p:spPr/>
        <p:txBody>
          <a:bodyPr/>
          <a:lstStyle/>
          <a:p>
            <a:fld id="{97286037-5391-DA43-87BB-283AFC187372}" type="slidenum">
              <a:rPr lang="en-US" smtClean="0"/>
              <a:t>1</a:t>
            </a:fld>
            <a:endParaRPr lang="en-US"/>
          </a:p>
        </p:txBody>
      </p:sp>
    </p:spTree>
    <p:extLst>
      <p:ext uri="{BB962C8B-B14F-4D97-AF65-F5344CB8AC3E}">
        <p14:creationId xmlns:p14="http://schemas.microsoft.com/office/powerpoint/2010/main" val="172189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periodically looked to expand the clinic every 6 months or so since we opened – to widen the areas of law, to provide more support for the local community and more interest for the students. We therefore first started planning in late 2020 with a view to launching the clinic at the end of LGBT+ History month (February). However, planning didn’t go as smoothly as we had hoped.</a:t>
            </a:r>
          </a:p>
          <a:p>
            <a:r>
              <a:rPr lang="en-US" dirty="0"/>
              <a:t>We didn’t want to just play lip service to having this new clinic – we ideally wanted to launch it in partnership with a local (Herts based) LGBT+ charity or support group. We tried contacting various </a:t>
            </a:r>
            <a:r>
              <a:rPr lang="en-US" dirty="0" err="1"/>
              <a:t>organisations</a:t>
            </a:r>
            <a:r>
              <a:rPr lang="en-US" dirty="0"/>
              <a:t> with few positive responses. County Council refused point blank to meet with us and no other </a:t>
            </a:r>
            <a:r>
              <a:rPr lang="en-US" dirty="0" err="1"/>
              <a:t>organisations</a:t>
            </a:r>
            <a:r>
              <a:rPr lang="en-US" dirty="0"/>
              <a:t> seemed to be based in the county. </a:t>
            </a:r>
          </a:p>
          <a:p>
            <a:r>
              <a:rPr lang="en-US" dirty="0"/>
              <a:t>We also needed to ensure we had appropriate specialist training – not so much in the legal areas, but in the awareness side. We wanted this to come from those experienced enough to make it sound like second nature. However, staff unconscious bias online course (which is brilliant) could not be used for students</a:t>
            </a:r>
          </a:p>
          <a:p>
            <a:r>
              <a:rPr lang="en-US" dirty="0"/>
              <a:t>And of course the usual fun and games of getting the insurers to day yes to anything !  Oh, and what logo to use – could we use another rainbow flag ?</a:t>
            </a:r>
          </a:p>
        </p:txBody>
      </p:sp>
      <p:sp>
        <p:nvSpPr>
          <p:cNvPr id="4" name="Slide Number Placeholder 3"/>
          <p:cNvSpPr>
            <a:spLocks noGrp="1"/>
          </p:cNvSpPr>
          <p:nvPr>
            <p:ph type="sldNum" sz="quarter" idx="5"/>
          </p:nvPr>
        </p:nvSpPr>
        <p:spPr/>
        <p:txBody>
          <a:bodyPr/>
          <a:lstStyle/>
          <a:p>
            <a:fld id="{97286037-5391-DA43-87BB-283AFC187372}" type="slidenum">
              <a:rPr lang="en-US" smtClean="0"/>
              <a:t>2</a:t>
            </a:fld>
            <a:endParaRPr lang="en-US"/>
          </a:p>
        </p:txBody>
      </p:sp>
    </p:spTree>
    <p:extLst>
      <p:ext uri="{BB962C8B-B14F-4D97-AF65-F5344CB8AC3E}">
        <p14:creationId xmlns:p14="http://schemas.microsoft.com/office/powerpoint/2010/main" val="86790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initial feelers out into the immediate local community were less than positive, but that is not to say we have not found support and a warm welcome for our idea.</a:t>
            </a:r>
          </a:p>
          <a:p>
            <a:r>
              <a:rPr lang="en-US" dirty="0"/>
              <a:t>UH has strong LGBT+ student and staff networks. They have been helpful and even took a part in our training, and helped us with our campaign to get everyone to add their preferred pronoun to their email footer. The SU also provided us with our logo – created by one of their committee members for LGBT History month</a:t>
            </a:r>
          </a:p>
          <a:p>
            <a:r>
              <a:rPr lang="en-US" dirty="0"/>
              <a:t>A personal contact in the Law Society’s Division was great – offering practical supervision support and the offer of talks.</a:t>
            </a:r>
          </a:p>
          <a:p>
            <a:r>
              <a:rPr lang="en-US" dirty="0"/>
              <a:t>Perhaps one of the biggest helps has come from Andy Calvert – CEO of TOKKO – a youth charity based in </a:t>
            </a:r>
            <a:r>
              <a:rPr lang="en-US" dirty="0" err="1"/>
              <a:t>Luton</a:t>
            </a:r>
            <a:r>
              <a:rPr lang="en-US" dirty="0"/>
              <a:t>. They have a project aimed at helping young people coming out as gay or trans. Andy helped with our training event, signposted us to other </a:t>
            </a:r>
            <a:r>
              <a:rPr lang="en-US" dirty="0" err="1"/>
              <a:t>organisations</a:t>
            </a:r>
            <a:r>
              <a:rPr lang="en-US" dirty="0"/>
              <a:t> like the Kite Trust (another charity supporting young adults) and was just very “down to earth” on pronoun use and apologizing when you get in wrong ! </a:t>
            </a:r>
          </a:p>
          <a:p>
            <a:r>
              <a:rPr lang="en-US" dirty="0"/>
              <a:t>The CPS may be a bit of a red herring. The patron of our clinic is Grace Ononiwu – and she offered the assistance of her staff to run an LGBT+ Hate crime workshop for our students which was a great success.</a:t>
            </a:r>
          </a:p>
          <a:p>
            <a:r>
              <a:rPr lang="en-US" dirty="0"/>
              <a:t>And we did the usual LawWorks thing – which is to approach our peers – we asked other university law clinics how they had done it.</a:t>
            </a:r>
          </a:p>
        </p:txBody>
      </p:sp>
      <p:sp>
        <p:nvSpPr>
          <p:cNvPr id="4" name="Slide Number Placeholder 3"/>
          <p:cNvSpPr>
            <a:spLocks noGrp="1"/>
          </p:cNvSpPr>
          <p:nvPr>
            <p:ph type="sldNum" sz="quarter" idx="5"/>
          </p:nvPr>
        </p:nvSpPr>
        <p:spPr/>
        <p:txBody>
          <a:bodyPr/>
          <a:lstStyle/>
          <a:p>
            <a:fld id="{97286037-5391-DA43-87BB-283AFC187372}" type="slidenum">
              <a:rPr lang="en-US" smtClean="0"/>
              <a:t>3</a:t>
            </a:fld>
            <a:endParaRPr lang="en-US"/>
          </a:p>
        </p:txBody>
      </p:sp>
    </p:spTree>
    <p:extLst>
      <p:ext uri="{BB962C8B-B14F-4D97-AF65-F5344CB8AC3E}">
        <p14:creationId xmlns:p14="http://schemas.microsoft.com/office/powerpoint/2010/main" val="4081585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recognized early on is that the areas of law the LGBT+ community want advice on are not necessarily new or different – they get divorced, separated and have disputes about their children. They have issues with their employers and employees, and want to set up or expand businesses. However, some specific areas had been highlighted from our discussions – change of name and GRC for trans clients and discrimination situations. Plus the latest one raised was Health Care Advocacy – knowing rights to get puberty blockers and bridging prescriptions – really important when waiting times to get assistance through the NHS is anything from 2 – 6 years !</a:t>
            </a:r>
          </a:p>
          <a:p>
            <a:endParaRPr lang="en-US" dirty="0"/>
          </a:p>
        </p:txBody>
      </p:sp>
      <p:sp>
        <p:nvSpPr>
          <p:cNvPr id="4" name="Slide Number Placeholder 3"/>
          <p:cNvSpPr>
            <a:spLocks noGrp="1"/>
          </p:cNvSpPr>
          <p:nvPr>
            <p:ph type="sldNum" sz="quarter" idx="5"/>
          </p:nvPr>
        </p:nvSpPr>
        <p:spPr/>
        <p:txBody>
          <a:bodyPr/>
          <a:lstStyle/>
          <a:p>
            <a:fld id="{97286037-5391-DA43-87BB-283AFC187372}" type="slidenum">
              <a:rPr lang="en-US" smtClean="0"/>
              <a:t>4</a:t>
            </a:fld>
            <a:endParaRPr lang="en-US"/>
          </a:p>
        </p:txBody>
      </p:sp>
    </p:spTree>
    <p:extLst>
      <p:ext uri="{BB962C8B-B14F-4D97-AF65-F5344CB8AC3E}">
        <p14:creationId xmlns:p14="http://schemas.microsoft.com/office/powerpoint/2010/main" val="27349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all students in the new clinic had received the standard training to be a clinic advisor. What we then wanted to do was to give them specialist awareness training – like we do for students who work with our Domestic Abuse charity – they get DA Awareness training.</a:t>
            </a:r>
          </a:p>
          <a:p>
            <a:r>
              <a:rPr lang="en-US" dirty="0"/>
              <a:t>SU Society President did a presentation on the use of pronouns and terminology</a:t>
            </a:r>
          </a:p>
          <a:p>
            <a:r>
              <a:rPr lang="en-US" dirty="0"/>
              <a:t>Andy from </a:t>
            </a:r>
            <a:r>
              <a:rPr lang="en-US" dirty="0" err="1"/>
              <a:t>Tokko</a:t>
            </a:r>
            <a:r>
              <a:rPr lang="en-US" dirty="0"/>
              <a:t> covered Trans Awareness and how to be an ally</a:t>
            </a:r>
          </a:p>
          <a:p>
            <a:r>
              <a:rPr lang="en-US" dirty="0"/>
              <a:t>And we covered the rest…..</a:t>
            </a:r>
          </a:p>
          <a:p>
            <a:endParaRPr lang="en-US" dirty="0"/>
          </a:p>
          <a:p>
            <a:endParaRPr lang="en-US" dirty="0"/>
          </a:p>
        </p:txBody>
      </p:sp>
      <p:sp>
        <p:nvSpPr>
          <p:cNvPr id="4" name="Slide Number Placeholder 3"/>
          <p:cNvSpPr>
            <a:spLocks noGrp="1"/>
          </p:cNvSpPr>
          <p:nvPr>
            <p:ph type="sldNum" sz="quarter" idx="5"/>
          </p:nvPr>
        </p:nvSpPr>
        <p:spPr/>
        <p:txBody>
          <a:bodyPr/>
          <a:lstStyle/>
          <a:p>
            <a:fld id="{97286037-5391-DA43-87BB-283AFC187372}" type="slidenum">
              <a:rPr lang="en-US" smtClean="0"/>
              <a:t>5</a:t>
            </a:fld>
            <a:endParaRPr lang="en-US"/>
          </a:p>
        </p:txBody>
      </p:sp>
    </p:spTree>
    <p:extLst>
      <p:ext uri="{BB962C8B-B14F-4D97-AF65-F5344CB8AC3E}">
        <p14:creationId xmlns:p14="http://schemas.microsoft.com/office/powerpoint/2010/main" val="816899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Helvetica Neue" panose="02000503000000020004" pitchFamily="2" charset="0"/>
                <a:cs typeface="Arial" panose="020B0604020202020204" pitchFamily="34" charset="0"/>
              </a:rPr>
              <a:t>So as we said at the outset – we have as yet had no clients to our new clinic. However, the preparation and training in setting it up has provided us with other ideas for projects and presentations.</a:t>
            </a:r>
          </a:p>
          <a:p>
            <a:pPr>
              <a:defRPr/>
            </a:pPr>
            <a:endParaRPr lang="en-US" dirty="0">
              <a:latin typeface="Arial"/>
              <a:ea typeface="Helvetica Neue" panose="02000503000000020004" pitchFamily="2" charset="0"/>
              <a:cs typeface="Arial"/>
            </a:endParaRPr>
          </a:p>
          <a:p>
            <a:pPr>
              <a:defRPr/>
            </a:pPr>
            <a:r>
              <a:rPr lang="en-US" sz="1200" dirty="0">
                <a:latin typeface="Arial"/>
                <a:ea typeface="Helvetica Neue" panose="02000503000000020004" pitchFamily="2" charset="0"/>
                <a:cs typeface="Arial"/>
              </a:rPr>
              <a:t>Our </a:t>
            </a:r>
            <a:r>
              <a:rPr lang="en-US" sz="1200" dirty="0" err="1">
                <a:latin typeface="Arial"/>
                <a:ea typeface="Helvetica Neue" panose="02000503000000020004" pitchFamily="2" charset="0"/>
                <a:cs typeface="Arial"/>
              </a:rPr>
              <a:t>Streetlaw</a:t>
            </a:r>
            <a:r>
              <a:rPr lang="en-US" dirty="0">
                <a:latin typeface="Arial"/>
                <a:ea typeface="Helvetica Neue" panose="02000503000000020004" pitchFamily="2" charset="0"/>
                <a:cs typeface="Arial"/>
              </a:rPr>
              <a:t> project  which is </a:t>
            </a:r>
            <a:r>
              <a:rPr lang="en-US" sz="1200" dirty="0">
                <a:latin typeface="Arial"/>
                <a:ea typeface="Helvetica Neue" panose="02000503000000020004" pitchFamily="2" charset="0"/>
                <a:cs typeface="Arial"/>
              </a:rPr>
              <a:t>still continuing online </a:t>
            </a:r>
            <a:r>
              <a:rPr lang="en-US" dirty="0">
                <a:latin typeface="Arial"/>
                <a:ea typeface="Helvetica Neue" panose="02000503000000020004" pitchFamily="2" charset="0"/>
                <a:cs typeface="Arial"/>
              </a:rPr>
              <a:t>has introduced some workshops on LGBT topics. Our students designed and delivered a workshop on LGBT rights as part of LGBT history month to local year 11 students. We also recently ran a session on How to Be An Ally,  which was aimed in particular at providing guidance to pupils on how to be an ally to their LGBT classmates. The session included guidance on use of pronouns.</a:t>
            </a:r>
          </a:p>
          <a:p>
            <a:pPr>
              <a:defRPr/>
            </a:pPr>
            <a:endParaRPr lang="en-US" dirty="0">
              <a:latin typeface="Arial"/>
              <a:ea typeface="Helvetica Neue" panose="02000503000000020004" pitchFamily="2" charset="0"/>
              <a:cs typeface="Arial"/>
            </a:endParaRPr>
          </a:p>
          <a:p>
            <a:pPr>
              <a:defRPr/>
            </a:pPr>
            <a:r>
              <a:rPr lang="en-US" dirty="0">
                <a:latin typeface="Arial"/>
                <a:ea typeface="Helvetica Neue" panose="02000503000000020004" pitchFamily="2" charset="0"/>
                <a:cs typeface="Arial"/>
              </a:rPr>
              <a:t>The Law Clinic also </a:t>
            </a:r>
            <a:r>
              <a:rPr lang="en-US" dirty="0" err="1">
                <a:latin typeface="Arial"/>
                <a:ea typeface="Helvetica Neue" panose="02000503000000020004" pitchFamily="2" charset="0"/>
                <a:cs typeface="Arial"/>
              </a:rPr>
              <a:t>organised</a:t>
            </a:r>
            <a:r>
              <a:rPr lang="en-US" dirty="0">
                <a:latin typeface="Arial"/>
                <a:ea typeface="Helvetica Neue" panose="02000503000000020004" pitchFamily="2" charset="0"/>
                <a:cs typeface="Arial"/>
              </a:rPr>
              <a:t> an event for LGBT history month called 'Lawyers that Make a Difference,  Fighting for LGBT Rights through the Courts which aimed to celebrate the role that public interest lawyers have played in advancing LGBT rights – Robin Allen QC who did the NI cake case </a:t>
            </a:r>
            <a:r>
              <a:rPr lang="en-US" dirty="0" err="1">
                <a:latin typeface="Arial"/>
                <a:ea typeface="Helvetica Neue" panose="02000503000000020004" pitchFamily="2" charset="0"/>
                <a:cs typeface="Arial"/>
              </a:rPr>
              <a:t>Ashers</a:t>
            </a:r>
            <a:r>
              <a:rPr lang="en-US" dirty="0">
                <a:latin typeface="Arial"/>
                <a:ea typeface="Helvetica Neue" panose="02000503000000020004" pitchFamily="2" charset="0"/>
                <a:cs typeface="Arial"/>
              </a:rPr>
              <a:t> Bakers and Raza Hussain – who was involved in an Iranian asylum case.</a:t>
            </a:r>
          </a:p>
          <a:p>
            <a:pPr>
              <a:defRPr/>
            </a:pPr>
            <a:endParaRPr lang="en-US" dirty="0">
              <a:latin typeface="Arial"/>
              <a:ea typeface="Helvetica Neue" panose="02000503000000020004" pitchFamily="2" charset="0"/>
              <a:cs typeface="Arial"/>
            </a:endParaRPr>
          </a:p>
          <a:p>
            <a:pPr>
              <a:defRPr/>
            </a:pPr>
            <a:r>
              <a:rPr lang="en-US" dirty="0">
                <a:latin typeface="Arial"/>
                <a:ea typeface="Helvetica Neue" panose="02000503000000020004" pitchFamily="2" charset="0"/>
                <a:cs typeface="Arial"/>
              </a:rPr>
              <a:t>We also have events planned for Pride in June</a:t>
            </a:r>
          </a:p>
          <a:p>
            <a:pPr>
              <a:defRPr/>
            </a:pPr>
            <a:endParaRPr lang="en-US" dirty="0">
              <a:latin typeface="Arial"/>
              <a:ea typeface="Helvetica Neue" panose="02000503000000020004" pitchFamily="2" charset="0"/>
              <a:cs typeface="Arial"/>
            </a:endParaRPr>
          </a:p>
          <a:p>
            <a:pPr marL="0" marR="0" lvl="0" indent="0" algn="l" defTabSz="914400">
              <a:lnSpc>
                <a:spcPct val="100000"/>
              </a:lnSpc>
              <a:spcBef>
                <a:spcPts val="0"/>
              </a:spcBef>
              <a:spcAft>
                <a:spcPts val="0"/>
              </a:spcAft>
              <a:buClrTx/>
              <a:buSzTx/>
              <a:buFontTx/>
              <a:buNone/>
              <a:tabLst/>
              <a:defRPr/>
            </a:pPr>
            <a:r>
              <a:rPr lang="en-US" sz="1200" dirty="0">
                <a:latin typeface="Arial"/>
                <a:ea typeface="Helvetica Neue" panose="02000503000000020004" pitchFamily="2" charset="0"/>
                <a:cs typeface="Arial"/>
              </a:rPr>
              <a:t>[and we are looking into the option of advising schools on whether they can use a different name for a child in school if their parents refuse to accept/ cooperate (to aid child’s mental health and education experience) ??]</a:t>
            </a:r>
            <a:endParaRPr lang="en-US"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ea typeface="Helvetica Neue" panose="02000503000000020004" pitchFamily="2" charset="0"/>
                <a:cs typeface="Arial" panose="020B0604020202020204" pitchFamily="34" charset="0"/>
              </a:rPr>
              <a:t>DK to complete….</a:t>
            </a:r>
          </a:p>
          <a:p>
            <a:endParaRPr lang="en-US" dirty="0"/>
          </a:p>
          <a:p>
            <a:endParaRPr lang="en-US" dirty="0"/>
          </a:p>
        </p:txBody>
      </p:sp>
      <p:sp>
        <p:nvSpPr>
          <p:cNvPr id="4" name="Slide Number Placeholder 3"/>
          <p:cNvSpPr>
            <a:spLocks noGrp="1"/>
          </p:cNvSpPr>
          <p:nvPr>
            <p:ph type="sldNum" sz="quarter" idx="5"/>
          </p:nvPr>
        </p:nvSpPr>
        <p:spPr/>
        <p:txBody>
          <a:bodyPr/>
          <a:lstStyle/>
          <a:p>
            <a:fld id="{97286037-5391-DA43-87BB-283AFC187372}" type="slidenum">
              <a:rPr lang="en-US" smtClean="0"/>
              <a:t>6</a:t>
            </a:fld>
            <a:endParaRPr lang="en-US"/>
          </a:p>
        </p:txBody>
      </p:sp>
    </p:spTree>
    <p:extLst>
      <p:ext uri="{BB962C8B-B14F-4D97-AF65-F5344CB8AC3E}">
        <p14:creationId xmlns:p14="http://schemas.microsoft.com/office/powerpoint/2010/main" val="1144084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it hasn’t been the easiest ride, but we got there in the end</a:t>
            </a:r>
          </a:p>
          <a:p>
            <a:r>
              <a:rPr lang="en-US" dirty="0"/>
              <a:t>Our top tips would be:-</a:t>
            </a:r>
          </a:p>
          <a:p>
            <a:pPr marL="171450" indent="-171450">
              <a:buFontTx/>
              <a:buChar char="-"/>
            </a:pPr>
            <a:r>
              <a:rPr lang="en-US" dirty="0"/>
              <a:t>Start your planning early – everything takes longer than you think</a:t>
            </a:r>
          </a:p>
          <a:p>
            <a:pPr marL="171450" indent="-171450">
              <a:buFontTx/>
              <a:buChar char="-"/>
            </a:pPr>
            <a:r>
              <a:rPr lang="en-US" dirty="0"/>
              <a:t>Talk to others who have already done it – so thanks again to our lovely LawWorks colleagues</a:t>
            </a:r>
          </a:p>
          <a:p>
            <a:pPr marL="171450" indent="-171450">
              <a:buFontTx/>
              <a:buChar char="-"/>
            </a:pPr>
            <a:r>
              <a:rPr lang="en-US" dirty="0"/>
              <a:t>Look at who you already know to see if they can help – our SU students were brilliant and the Law Society assistance came through a personal friend</a:t>
            </a:r>
          </a:p>
          <a:p>
            <a:endParaRPr lang="en-US" dirty="0"/>
          </a:p>
          <a:p>
            <a:endParaRPr lang="en-US" dirty="0"/>
          </a:p>
        </p:txBody>
      </p:sp>
      <p:sp>
        <p:nvSpPr>
          <p:cNvPr id="4" name="Slide Number Placeholder 3"/>
          <p:cNvSpPr>
            <a:spLocks noGrp="1"/>
          </p:cNvSpPr>
          <p:nvPr>
            <p:ph type="sldNum" sz="quarter" idx="5"/>
          </p:nvPr>
        </p:nvSpPr>
        <p:spPr/>
        <p:txBody>
          <a:bodyPr/>
          <a:lstStyle/>
          <a:p>
            <a:fld id="{97286037-5391-DA43-87BB-283AFC187372}" type="slidenum">
              <a:rPr lang="en-US" smtClean="0"/>
              <a:t>7</a:t>
            </a:fld>
            <a:endParaRPr lang="en-US"/>
          </a:p>
        </p:txBody>
      </p:sp>
    </p:spTree>
    <p:extLst>
      <p:ext uri="{BB962C8B-B14F-4D97-AF65-F5344CB8AC3E}">
        <p14:creationId xmlns:p14="http://schemas.microsoft.com/office/powerpoint/2010/main" val="2973533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718D52D-0A74-FA48-A791-6180F66AB809}"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53468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718D52D-0A74-FA48-A791-6180F66AB809}"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630264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718D52D-0A74-FA48-A791-6180F66AB809}"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1819850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718D52D-0A74-FA48-A791-6180F66AB809}"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3829337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718D52D-0A74-FA48-A791-6180F66AB809}" type="datetimeFigureOut">
              <a:rPr lang="en-US" smtClean="0"/>
              <a:t>6/1/2021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246137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718D52D-0A74-FA48-A791-6180F66AB809}"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685615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718D52D-0A74-FA48-A791-6180F66AB809}" type="datetimeFigureOut">
              <a:rPr lang="en-US" smtClean="0"/>
              <a:t>6/1/2021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1868659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718D52D-0A74-FA48-A791-6180F66AB809}" type="datetimeFigureOut">
              <a:rPr lang="en-US" smtClean="0"/>
              <a:t>6/1/2021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2513752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8D52D-0A74-FA48-A791-6180F66AB809}" type="datetimeFigureOut">
              <a:rPr lang="en-US" smtClean="0"/>
              <a:t>6/1/2021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261427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718D52D-0A74-FA48-A791-6180F66AB809}"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2978649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718D52D-0A74-FA48-A791-6180F66AB809}" type="datetimeFigureOut">
              <a:rPr lang="en-US" smtClean="0"/>
              <a:t>6/1/2021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74273-E9E9-484F-B06F-C5F3911A4FD0}" type="slidenum">
              <a:rPr lang="en-US" smtClean="0"/>
              <a:t>‹#›</a:t>
            </a:fld>
            <a:endParaRPr lang="en-US"/>
          </a:p>
        </p:txBody>
      </p:sp>
    </p:spTree>
    <p:extLst>
      <p:ext uri="{BB962C8B-B14F-4D97-AF65-F5344CB8AC3E}">
        <p14:creationId xmlns:p14="http://schemas.microsoft.com/office/powerpoint/2010/main" val="2841387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8D52D-0A74-FA48-A791-6180F66AB809}" type="datetimeFigureOut">
              <a:rPr lang="en-US" smtClean="0"/>
              <a:t>6/1/2021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74273-E9E9-484F-B06F-C5F3911A4FD0}" type="slidenum">
              <a:rPr lang="en-US" smtClean="0"/>
              <a:t>‹#›</a:t>
            </a:fld>
            <a:endParaRPr lang="en-US"/>
          </a:p>
        </p:txBody>
      </p:sp>
    </p:spTree>
    <p:extLst>
      <p:ext uri="{BB962C8B-B14F-4D97-AF65-F5344CB8AC3E}">
        <p14:creationId xmlns:p14="http://schemas.microsoft.com/office/powerpoint/2010/main" val="3727606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 y="-52822"/>
            <a:ext cx="12266097" cy="8178170"/>
          </a:xfrm>
          <a:prstGeom prst="rect">
            <a:avLst/>
          </a:prstGeom>
        </p:spPr>
      </p:pic>
      <p:pic>
        <p:nvPicPr>
          <p:cNvPr id="10" name="Picture 9"/>
          <p:cNvPicPr>
            <a:picLocks noChangeAspect="1"/>
          </p:cNvPicPr>
          <p:nvPr/>
        </p:nvPicPr>
        <p:blipFill>
          <a:blip r:embed="rId4"/>
          <a:stretch>
            <a:fillRect/>
          </a:stretch>
        </p:blipFill>
        <p:spPr>
          <a:xfrm>
            <a:off x="250828" y="6408976"/>
            <a:ext cx="2518132" cy="276613"/>
          </a:xfrm>
          <a:prstGeom prst="rect">
            <a:avLst/>
          </a:prstGeom>
        </p:spPr>
      </p:pic>
      <p:sp>
        <p:nvSpPr>
          <p:cNvPr id="4" name="TextBox 3"/>
          <p:cNvSpPr txBox="1"/>
          <p:nvPr/>
        </p:nvSpPr>
        <p:spPr>
          <a:xfrm>
            <a:off x="250825" y="523169"/>
            <a:ext cx="4446730" cy="923330"/>
          </a:xfrm>
          <a:prstGeom prst="rect">
            <a:avLst/>
          </a:prstGeom>
          <a:noFill/>
        </p:spPr>
        <p:txBody>
          <a:bodyPr wrap="none" lIns="0" tIns="0" rIns="0" bIns="0" rtlCol="0">
            <a:spAutoFit/>
          </a:bodyPr>
          <a:lstStyle/>
          <a:p>
            <a:r>
              <a:rPr lang="en-US" sz="3000" b="1" dirty="0">
                <a:solidFill>
                  <a:srgbClr val="FFFFFF"/>
                </a:solidFill>
                <a:latin typeface="Arial" panose="020B0604020202020204" pitchFamily="34" charset="0"/>
                <a:cs typeface="Arial" panose="020B0604020202020204" pitchFamily="34" charset="0"/>
              </a:rPr>
              <a:t>Hertfordshire Law Clinic</a:t>
            </a:r>
          </a:p>
          <a:p>
            <a:r>
              <a:rPr lang="en-US" sz="3000" b="1" dirty="0">
                <a:solidFill>
                  <a:srgbClr val="FFFFFF"/>
                </a:solidFill>
                <a:latin typeface="Arial" panose="020B0604020202020204" pitchFamily="34" charset="0"/>
                <a:cs typeface="Arial" panose="020B0604020202020204" pitchFamily="34" charset="0"/>
              </a:rPr>
              <a:t>LGBT+ clinic</a:t>
            </a:r>
          </a:p>
        </p:txBody>
      </p:sp>
      <p:pic>
        <p:nvPicPr>
          <p:cNvPr id="12" name="Picture 11" descr="TEF Gold logo words RGB.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7477" y="6382445"/>
            <a:ext cx="1488081" cy="329677"/>
          </a:xfrm>
          <a:prstGeom prst="rect">
            <a:avLst/>
          </a:prstGeom>
        </p:spPr>
      </p:pic>
      <p:sp>
        <p:nvSpPr>
          <p:cNvPr id="5" name="TextBox 4">
            <a:extLst>
              <a:ext uri="{FF2B5EF4-FFF2-40B4-BE49-F238E27FC236}">
                <a16:creationId xmlns="" xmlns:a16="http://schemas.microsoft.com/office/drawing/2014/main" id="{78512DDC-32B2-4E19-B16F-1EACBE220C58}"/>
              </a:ext>
            </a:extLst>
          </p:cNvPr>
          <p:cNvSpPr txBox="1"/>
          <p:nvPr/>
        </p:nvSpPr>
        <p:spPr>
          <a:xfrm>
            <a:off x="383986" y="1431777"/>
            <a:ext cx="3037948" cy="954107"/>
          </a:xfrm>
          <a:prstGeom prst="rect">
            <a:avLst/>
          </a:prstGeom>
          <a:noFill/>
        </p:spPr>
        <p:txBody>
          <a:bodyPr wrap="none" rtlCol="0">
            <a:spAutoFit/>
          </a:bodyPr>
          <a:lstStyle/>
          <a:p>
            <a:r>
              <a:rPr lang="en-GB" sz="2800" dirty="0">
                <a:solidFill>
                  <a:schemeClr val="bg1"/>
                </a:solidFill>
                <a:latin typeface="Arial" panose="020B0604020202020204" pitchFamily="34" charset="0"/>
                <a:cs typeface="Arial" panose="020B0604020202020204" pitchFamily="34" charset="0"/>
              </a:rPr>
              <a:t>Diana Kirsch</a:t>
            </a:r>
          </a:p>
          <a:p>
            <a:r>
              <a:rPr lang="en-GB" sz="2800" dirty="0">
                <a:solidFill>
                  <a:schemeClr val="bg1"/>
                </a:solidFill>
                <a:latin typeface="Arial" panose="020B0604020202020204" pitchFamily="34" charset="0"/>
                <a:cs typeface="Arial" panose="020B0604020202020204" pitchFamily="34" charset="0"/>
              </a:rPr>
              <a:t>Amanda Thurston</a:t>
            </a:r>
          </a:p>
        </p:txBody>
      </p:sp>
    </p:spTree>
    <p:extLst>
      <p:ext uri="{BB962C8B-B14F-4D97-AF65-F5344CB8AC3E}">
        <p14:creationId xmlns:p14="http://schemas.microsoft.com/office/powerpoint/2010/main" val="2843304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 1 - Gr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5085521" y="-1639070"/>
            <a:ext cx="2863714" cy="5458245"/>
          </a:xfrm>
          <a:prstGeom prst="rect">
            <a:avLst/>
          </a:prstGeom>
        </p:spPr>
      </p:pic>
      <p:sp>
        <p:nvSpPr>
          <p:cNvPr id="15" name="TextBox 14"/>
          <p:cNvSpPr txBox="1"/>
          <p:nvPr/>
        </p:nvSpPr>
        <p:spPr>
          <a:xfrm>
            <a:off x="555629" y="544695"/>
            <a:ext cx="7004993" cy="487111"/>
          </a:xfrm>
          <a:prstGeom prst="rect">
            <a:avLst/>
          </a:prstGeom>
          <a:solidFill>
            <a:schemeClr val="tx1">
              <a:lumMod val="75000"/>
              <a:lumOff val="25000"/>
            </a:schemeClr>
          </a:solidFill>
        </p:spPr>
        <p:txBody>
          <a:bodyPr wrap="square" lIns="36000" tIns="0" rIns="36000" bIns="25200" rtlCol="0">
            <a:spAutoFit/>
          </a:bodyPr>
          <a:lstStyle/>
          <a:p>
            <a:r>
              <a:rPr lang="en-US" sz="3000" b="1" dirty="0">
                <a:solidFill>
                  <a:schemeClr val="bg1"/>
                </a:solidFill>
                <a:latin typeface="Arial" panose="020B0604020202020204" pitchFamily="34" charset="0"/>
                <a:cs typeface="Arial" panose="020B0604020202020204" pitchFamily="34" charset="0"/>
              </a:rPr>
              <a:t>Challenges</a:t>
            </a:r>
            <a:r>
              <a:rPr lang="en-US" sz="3000" b="1" dirty="0">
                <a:solidFill>
                  <a:schemeClr val="bg1"/>
                </a:solidFill>
                <a:latin typeface="Helvetica Neue"/>
                <a:cs typeface="Helvetica Neue"/>
              </a:rPr>
              <a:t>:-</a:t>
            </a:r>
          </a:p>
        </p:txBody>
      </p:sp>
      <p:cxnSp>
        <p:nvCxnSpPr>
          <p:cNvPr id="16" name="Straight Connector 15"/>
          <p:cNvCxnSpPr/>
          <p:nvPr/>
        </p:nvCxnSpPr>
        <p:spPr>
          <a:xfrm>
            <a:off x="250825" y="1360252"/>
            <a:ext cx="8649458" cy="0"/>
          </a:xfrm>
          <a:prstGeom prst="line">
            <a:avLst/>
          </a:prstGeom>
          <a:ln w="127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3" name="Picture 2" descr="Circle - Gr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9393" y="4475945"/>
            <a:ext cx="3253772" cy="3239181"/>
          </a:xfrm>
          <a:prstGeom prst="rect">
            <a:avLst/>
          </a:prstGeom>
        </p:spPr>
      </p:pic>
      <p:sp>
        <p:nvSpPr>
          <p:cNvPr id="4" name="TextBox 3">
            <a:extLst>
              <a:ext uri="{FF2B5EF4-FFF2-40B4-BE49-F238E27FC236}">
                <a16:creationId xmlns="" xmlns:a16="http://schemas.microsoft.com/office/drawing/2014/main" id="{76F2523D-239C-D74D-858B-3AB85402F2D3}"/>
              </a:ext>
            </a:extLst>
          </p:cNvPr>
          <p:cNvSpPr txBox="1"/>
          <p:nvPr/>
        </p:nvSpPr>
        <p:spPr>
          <a:xfrm>
            <a:off x="249237" y="1530035"/>
            <a:ext cx="4322764" cy="6001643"/>
          </a:xfrm>
          <a:prstGeom prst="rect">
            <a:avLst/>
          </a:prstGeom>
          <a:noFill/>
        </p:spPr>
        <p:txBody>
          <a:bodyPr wrap="square" rtlCol="0">
            <a:spAutoFit/>
          </a:bodyPr>
          <a:lstStyle/>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US" sz="2800" dirty="0">
                <a:latin typeface="Arial" panose="020B0604020202020204" pitchFamily="34" charset="0"/>
                <a:ea typeface="Helvetica Neue" panose="02000503000000020004" pitchFamily="2" charset="0"/>
                <a:cs typeface="Arial" panose="020B0604020202020204" pitchFamily="34" charset="0"/>
              </a:rPr>
              <a:t>Partnership/Referrals</a:t>
            </a:r>
          </a:p>
          <a:p>
            <a:endParaRPr lang="en-US" sz="2800" dirty="0">
              <a:latin typeface="Arial" panose="020B0604020202020204" pitchFamily="34" charset="0"/>
              <a:ea typeface="Helvetica Neue" panose="02000503000000020004" pitchFamily="2"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ea typeface="Helvetica Neue" panose="02000503000000020004" pitchFamily="2" charset="0"/>
                <a:cs typeface="Arial" panose="020B0604020202020204" pitchFamily="34" charset="0"/>
              </a:rPr>
              <a:t>Insurance</a:t>
            </a:r>
          </a:p>
          <a:p>
            <a:pPr marL="457200" indent="-457200">
              <a:buFont typeface="Arial" panose="020B0604020202020204" pitchFamily="34" charset="0"/>
              <a:buChar char="•"/>
            </a:pPr>
            <a:endParaRPr lang="en-US" sz="2800" dirty="0">
              <a:latin typeface="Arial" panose="020B0604020202020204" pitchFamily="34" charset="0"/>
              <a:ea typeface="Helvetica Neue" panose="02000503000000020004" pitchFamily="2"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ea typeface="Helvetica Neue" panose="02000503000000020004" pitchFamily="2" charset="0"/>
                <a:cs typeface="Arial" panose="020B0604020202020204" pitchFamily="34" charset="0"/>
              </a:rPr>
              <a:t>Training resources</a:t>
            </a:r>
          </a:p>
          <a:p>
            <a:pPr marL="457200" indent="-457200">
              <a:buFont typeface="Arial" panose="020B0604020202020204" pitchFamily="34" charset="0"/>
              <a:buChar char="•"/>
            </a:pPr>
            <a:endParaRPr lang="en-US" sz="2800" dirty="0">
              <a:latin typeface="Arial" panose="020B0604020202020204" pitchFamily="34" charset="0"/>
              <a:ea typeface="Helvetica Neue" panose="02000503000000020004" pitchFamily="2"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ea typeface="Helvetica Neue" panose="02000503000000020004" pitchFamily="2" charset="0"/>
                <a:cs typeface="Arial" panose="020B0604020202020204" pitchFamily="34" charset="0"/>
              </a:rPr>
              <a:t>Supervisors</a:t>
            </a:r>
          </a:p>
          <a:p>
            <a:r>
              <a:rPr lang="en-US" sz="2800" dirty="0">
                <a:latin typeface="Arial" panose="020B0604020202020204" pitchFamily="34" charset="0"/>
                <a:ea typeface="Helvetica Neue" panose="02000503000000020004" pitchFamily="2" charset="0"/>
                <a:cs typeface="Arial" panose="020B0604020202020204" pitchFamily="34" charset="0"/>
              </a:rPr>
              <a:t> </a:t>
            </a:r>
          </a:p>
          <a:p>
            <a:pPr marL="457200" indent="-457200">
              <a:buFont typeface="Arial" panose="020B0604020202020204" pitchFamily="34" charset="0"/>
              <a:buChar char="•"/>
            </a:pPr>
            <a:r>
              <a:rPr lang="en-US" sz="2800" dirty="0">
                <a:latin typeface="Arial" panose="020B0604020202020204" pitchFamily="34" charset="0"/>
                <a:ea typeface="Helvetica Neue" panose="02000503000000020004" pitchFamily="2" charset="0"/>
                <a:cs typeface="Arial" panose="020B0604020202020204" pitchFamily="34" charset="0"/>
              </a:rPr>
              <a:t>Logo</a:t>
            </a: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a:p>
            <a:endParaRPr lang="en-US" b="1"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8" name="Picture 5">
            <a:extLst>
              <a:ext uri="{FF2B5EF4-FFF2-40B4-BE49-F238E27FC236}">
                <a16:creationId xmlns="" xmlns:a16="http://schemas.microsoft.com/office/drawing/2014/main" id="{98512B47-0C5D-4998-90F5-F7190668DA4D}"/>
              </a:ext>
            </a:extLst>
          </p:cNvPr>
          <p:cNvPicPr>
            <a:picLocks noChangeAspect="1"/>
          </p:cNvPicPr>
          <p:nvPr/>
        </p:nvPicPr>
        <p:blipFill>
          <a:blip r:embed="rId5"/>
          <a:stretch>
            <a:fillRect/>
          </a:stretch>
        </p:blipFill>
        <p:spPr>
          <a:xfrm>
            <a:off x="4512621" y="2034952"/>
            <a:ext cx="4277895" cy="2863715"/>
          </a:xfrm>
          <a:prstGeom prst="rect">
            <a:avLst/>
          </a:prstGeom>
        </p:spPr>
      </p:pic>
    </p:spTree>
    <p:extLst>
      <p:ext uri="{BB962C8B-B14F-4D97-AF65-F5344CB8AC3E}">
        <p14:creationId xmlns:p14="http://schemas.microsoft.com/office/powerpoint/2010/main" val="289736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 1 - Gr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5085521" y="-1639070"/>
            <a:ext cx="2863714" cy="5458245"/>
          </a:xfrm>
          <a:prstGeom prst="rect">
            <a:avLst/>
          </a:prstGeom>
        </p:spPr>
      </p:pic>
      <p:sp>
        <p:nvSpPr>
          <p:cNvPr id="15" name="TextBox 14"/>
          <p:cNvSpPr txBox="1"/>
          <p:nvPr/>
        </p:nvSpPr>
        <p:spPr>
          <a:xfrm>
            <a:off x="822231" y="368279"/>
            <a:ext cx="7004993" cy="487111"/>
          </a:xfrm>
          <a:prstGeom prst="rect">
            <a:avLst/>
          </a:prstGeom>
          <a:solidFill>
            <a:schemeClr val="tx1">
              <a:lumMod val="75000"/>
              <a:lumOff val="25000"/>
            </a:schemeClr>
          </a:solidFill>
        </p:spPr>
        <p:txBody>
          <a:bodyPr wrap="square" lIns="36000" tIns="0" rIns="36000" bIns="25200" rtlCol="0">
            <a:spAutoFit/>
          </a:bodyPr>
          <a:lstStyle/>
          <a:p>
            <a:r>
              <a:rPr lang="en-US" sz="3000" b="1" dirty="0">
                <a:solidFill>
                  <a:schemeClr val="bg1"/>
                </a:solidFill>
                <a:latin typeface="Arial" panose="020B0604020202020204" pitchFamily="34" charset="0"/>
                <a:cs typeface="Arial" panose="020B0604020202020204" pitchFamily="34" charset="0"/>
              </a:rPr>
              <a:t>Solutions</a:t>
            </a:r>
            <a:r>
              <a:rPr lang="en-US" sz="3000" b="1" dirty="0">
                <a:solidFill>
                  <a:schemeClr val="bg1"/>
                </a:solidFill>
                <a:latin typeface="Helvetica Neue"/>
                <a:cs typeface="Helvetica Neue"/>
              </a:rPr>
              <a:t>:-</a:t>
            </a:r>
          </a:p>
        </p:txBody>
      </p:sp>
      <p:cxnSp>
        <p:nvCxnSpPr>
          <p:cNvPr id="16" name="Straight Connector 15"/>
          <p:cNvCxnSpPr/>
          <p:nvPr/>
        </p:nvCxnSpPr>
        <p:spPr>
          <a:xfrm>
            <a:off x="250825" y="1360252"/>
            <a:ext cx="8649458" cy="0"/>
          </a:xfrm>
          <a:prstGeom prst="line">
            <a:avLst/>
          </a:prstGeom>
          <a:ln w="127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3" name="Picture 2" descr="Circle - Gr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457" y="4018745"/>
            <a:ext cx="3253772" cy="3239181"/>
          </a:xfrm>
          <a:prstGeom prst="rect">
            <a:avLst/>
          </a:prstGeom>
        </p:spPr>
      </p:pic>
      <p:sp>
        <p:nvSpPr>
          <p:cNvPr id="4" name="TextBox 3">
            <a:extLst>
              <a:ext uri="{FF2B5EF4-FFF2-40B4-BE49-F238E27FC236}">
                <a16:creationId xmlns="" xmlns:a16="http://schemas.microsoft.com/office/drawing/2014/main" id="{76F2523D-239C-D74D-858B-3AB85402F2D3}"/>
              </a:ext>
            </a:extLst>
          </p:cNvPr>
          <p:cNvSpPr txBox="1"/>
          <p:nvPr/>
        </p:nvSpPr>
        <p:spPr>
          <a:xfrm>
            <a:off x="0" y="1756587"/>
            <a:ext cx="4572000" cy="4524315"/>
          </a:xfrm>
          <a:prstGeom prst="rect">
            <a:avLst/>
          </a:prstGeom>
          <a:noFill/>
        </p:spPr>
        <p:txBody>
          <a:bodyPr wrap="square" rtlCol="0">
            <a:spAutoFit/>
          </a:bodyPr>
          <a:lstStyle/>
          <a:p>
            <a:pPr marL="914400" lvl="1" indent="-457200">
              <a:buFont typeface="Arial" panose="020B0604020202020204" pitchFamily="34" charset="0"/>
              <a:buChar char="•"/>
            </a:pPr>
            <a:r>
              <a:rPr lang="en-GB" altLang="en-US" sz="2800" dirty="0">
                <a:latin typeface="Arial" panose="020B0604020202020204" pitchFamily="34" charset="0"/>
                <a:ea typeface="Helvetica Neue" panose="02000503000000020004" pitchFamily="2" charset="0"/>
                <a:cs typeface="Arial" panose="020B0604020202020204" pitchFamily="34" charset="0"/>
              </a:rPr>
              <a:t>SU Society</a:t>
            </a:r>
          </a:p>
          <a:p>
            <a:pPr marL="914400" lvl="1" indent="-457200">
              <a:buFont typeface="Arial" panose="020B0604020202020204" pitchFamily="34" charset="0"/>
              <a:buChar char="•"/>
            </a:pPr>
            <a:r>
              <a:rPr lang="en-GB" altLang="en-US" sz="2800" dirty="0">
                <a:latin typeface="Arial" panose="020B0604020202020204" pitchFamily="34" charset="0"/>
                <a:ea typeface="Helvetica Neue" panose="02000503000000020004" pitchFamily="2" charset="0"/>
                <a:cs typeface="Arial" panose="020B0604020202020204" pitchFamily="34" charset="0"/>
              </a:rPr>
              <a:t>UH Staff Society</a:t>
            </a:r>
          </a:p>
          <a:p>
            <a:pPr marL="914400" lvl="1" indent="-457200">
              <a:buFont typeface="Arial" panose="020B0604020202020204" pitchFamily="34" charset="0"/>
              <a:buChar char="•"/>
            </a:pPr>
            <a:r>
              <a:rPr lang="en-GB" altLang="en-US" sz="2800" dirty="0">
                <a:latin typeface="Arial" panose="020B0604020202020204" pitchFamily="34" charset="0"/>
                <a:ea typeface="Helvetica Neue" panose="02000503000000020004" pitchFamily="2" charset="0"/>
                <a:cs typeface="Arial" panose="020B0604020202020204" pitchFamily="34" charset="0"/>
              </a:rPr>
              <a:t>Law Society Division</a:t>
            </a:r>
          </a:p>
          <a:p>
            <a:pPr marL="914400" lvl="1" indent="-457200">
              <a:buFont typeface="Arial" panose="020B0604020202020204" pitchFamily="34" charset="0"/>
              <a:buChar char="•"/>
            </a:pPr>
            <a:r>
              <a:rPr lang="en-GB" altLang="en-US" sz="2800" dirty="0">
                <a:latin typeface="Arial" panose="020B0604020202020204" pitchFamily="34" charset="0"/>
                <a:ea typeface="Helvetica Neue" panose="02000503000000020004" pitchFamily="2" charset="0"/>
                <a:cs typeface="Arial" panose="020B0604020202020204" pitchFamily="34" charset="0"/>
              </a:rPr>
              <a:t>TOKKO Youth Charity</a:t>
            </a:r>
          </a:p>
          <a:p>
            <a:pPr marL="914400" lvl="1" indent="-457200">
              <a:buFont typeface="Arial" panose="020B0604020202020204" pitchFamily="34" charset="0"/>
              <a:buChar char="•"/>
            </a:pPr>
            <a:r>
              <a:rPr lang="en-GB" altLang="en-US" sz="2800" dirty="0">
                <a:latin typeface="Arial" panose="020B0604020202020204" pitchFamily="34" charset="0"/>
                <a:ea typeface="Helvetica Neue" panose="02000503000000020004" pitchFamily="2" charset="0"/>
                <a:cs typeface="Arial" panose="020B0604020202020204" pitchFamily="34" charset="0"/>
              </a:rPr>
              <a:t>The Kite Trust</a:t>
            </a:r>
          </a:p>
          <a:p>
            <a:pPr marL="914400" lvl="1" indent="-457200">
              <a:buFont typeface="Arial" panose="020B0604020202020204" pitchFamily="34" charset="0"/>
              <a:buChar char="•"/>
            </a:pPr>
            <a:r>
              <a:rPr lang="en-GB" altLang="en-US" sz="2800" dirty="0">
                <a:latin typeface="Arial" panose="020B0604020202020204" pitchFamily="34" charset="0"/>
                <a:ea typeface="Helvetica Neue" panose="02000503000000020004" pitchFamily="2" charset="0"/>
                <a:cs typeface="Arial" panose="020B0604020202020204" pitchFamily="34" charset="0"/>
              </a:rPr>
              <a:t>CPS </a:t>
            </a:r>
          </a:p>
          <a:p>
            <a:pPr marL="914400" lvl="1" indent="-457200">
              <a:buFont typeface="Arial" panose="020B0604020202020204" pitchFamily="34" charset="0"/>
              <a:buChar char="•"/>
            </a:pPr>
            <a:r>
              <a:rPr lang="en-GB" altLang="en-US" sz="2800" dirty="0">
                <a:latin typeface="Arial" panose="020B0604020202020204" pitchFamily="34" charset="0"/>
                <a:ea typeface="Helvetica Neue" panose="02000503000000020004" pitchFamily="2" charset="0"/>
                <a:cs typeface="Arial" panose="020B0604020202020204" pitchFamily="34" charset="0"/>
              </a:rPr>
              <a:t>Essex &amp; Queen Mary Universities</a:t>
            </a:r>
          </a:p>
          <a:p>
            <a:pPr lvl="1"/>
            <a:endParaRPr lang="en-GB" altLang="en-US" sz="2800" dirty="0">
              <a:latin typeface="Helvetica Neue" panose="02000503000000020004" pitchFamily="2" charset="0"/>
              <a:ea typeface="Helvetica Neue" panose="02000503000000020004" pitchFamily="2" charset="0"/>
              <a:cs typeface="Helvetica Neue" panose="02000503000000020004" pitchFamily="2" charset="0"/>
            </a:endParaRPr>
          </a:p>
          <a:p>
            <a:pPr marL="800100" lvl="1" indent="-342900">
              <a:buAutoNum type="arabicPeriod"/>
            </a:pPr>
            <a:endParaRPr lang="en-GB" altLang="en-US" dirty="0"/>
          </a:p>
          <a:p>
            <a:pPr lvl="1"/>
            <a:endParaRPr lang="en-GB" altLang="en-US" dirty="0"/>
          </a:p>
        </p:txBody>
      </p:sp>
      <p:pic>
        <p:nvPicPr>
          <p:cNvPr id="8" name="Picture 7">
            <a:extLst>
              <a:ext uri="{FF2B5EF4-FFF2-40B4-BE49-F238E27FC236}">
                <a16:creationId xmlns="" xmlns:a16="http://schemas.microsoft.com/office/drawing/2014/main" id="{4A6C1E02-03CC-4A3C-8D86-23A2DEF46FB3}"/>
              </a:ext>
            </a:extLst>
          </p:cNvPr>
          <p:cNvPicPr>
            <a:picLocks noChangeAspect="1"/>
          </p:cNvPicPr>
          <p:nvPr/>
        </p:nvPicPr>
        <p:blipFill>
          <a:blip r:embed="rId5"/>
          <a:stretch>
            <a:fillRect/>
          </a:stretch>
        </p:blipFill>
        <p:spPr>
          <a:xfrm>
            <a:off x="4436203" y="1849967"/>
            <a:ext cx="4464079" cy="3464290"/>
          </a:xfrm>
          <a:prstGeom prst="rect">
            <a:avLst/>
          </a:prstGeom>
        </p:spPr>
      </p:pic>
    </p:spTree>
    <p:extLst>
      <p:ext uri="{BB962C8B-B14F-4D97-AF65-F5344CB8AC3E}">
        <p14:creationId xmlns:p14="http://schemas.microsoft.com/office/powerpoint/2010/main" val="3446739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 1 - Gr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5196504" y="-1914906"/>
            <a:ext cx="2863714" cy="5458245"/>
          </a:xfrm>
          <a:prstGeom prst="rect">
            <a:avLst/>
          </a:prstGeom>
        </p:spPr>
      </p:pic>
      <p:sp>
        <p:nvSpPr>
          <p:cNvPr id="15" name="TextBox 14"/>
          <p:cNvSpPr txBox="1"/>
          <p:nvPr/>
        </p:nvSpPr>
        <p:spPr>
          <a:xfrm>
            <a:off x="396741" y="656696"/>
            <a:ext cx="7004993" cy="487111"/>
          </a:xfrm>
          <a:prstGeom prst="rect">
            <a:avLst/>
          </a:prstGeom>
          <a:solidFill>
            <a:schemeClr val="tx1">
              <a:lumMod val="75000"/>
              <a:lumOff val="25000"/>
            </a:schemeClr>
          </a:solidFill>
        </p:spPr>
        <p:txBody>
          <a:bodyPr wrap="square" lIns="36000" tIns="0" rIns="36000" bIns="25200" rtlCol="0">
            <a:spAutoFit/>
          </a:bodyPr>
          <a:lstStyle/>
          <a:p>
            <a:r>
              <a:rPr lang="en-US" sz="3000" b="1" dirty="0">
                <a:solidFill>
                  <a:schemeClr val="bg1"/>
                </a:solidFill>
                <a:latin typeface="Arial" panose="020B0604020202020204" pitchFamily="34" charset="0"/>
                <a:cs typeface="Arial" panose="020B0604020202020204" pitchFamily="34" charset="0"/>
              </a:rPr>
              <a:t>Legal Issues:-</a:t>
            </a:r>
          </a:p>
        </p:txBody>
      </p:sp>
      <p:cxnSp>
        <p:nvCxnSpPr>
          <p:cNvPr id="16" name="Straight Connector 15"/>
          <p:cNvCxnSpPr/>
          <p:nvPr/>
        </p:nvCxnSpPr>
        <p:spPr>
          <a:xfrm>
            <a:off x="708025" y="1677752"/>
            <a:ext cx="8649458" cy="0"/>
          </a:xfrm>
          <a:prstGeom prst="line">
            <a:avLst/>
          </a:prstGeom>
          <a:ln w="127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3" name="Picture 2" descr="Circle - Gr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457" y="4018745"/>
            <a:ext cx="3253772" cy="3239181"/>
          </a:xfrm>
          <a:prstGeom prst="rect">
            <a:avLst/>
          </a:prstGeom>
        </p:spPr>
      </p:pic>
      <p:sp>
        <p:nvSpPr>
          <p:cNvPr id="4" name="TextBox 3">
            <a:extLst>
              <a:ext uri="{FF2B5EF4-FFF2-40B4-BE49-F238E27FC236}">
                <a16:creationId xmlns="" xmlns:a16="http://schemas.microsoft.com/office/drawing/2014/main" id="{76F2523D-239C-D74D-858B-3AB85402F2D3}"/>
              </a:ext>
            </a:extLst>
          </p:cNvPr>
          <p:cNvSpPr txBox="1"/>
          <p:nvPr/>
        </p:nvSpPr>
        <p:spPr>
          <a:xfrm>
            <a:off x="396741" y="1843779"/>
            <a:ext cx="7160094" cy="5909310"/>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Arial" panose="020B0604020202020204" pitchFamily="34" charset="0"/>
                <a:ea typeface="Helvetica Neue" panose="02000503000000020004" pitchFamily="2" charset="0"/>
                <a:cs typeface="Arial" panose="020B0604020202020204" pitchFamily="34" charset="0"/>
              </a:rPr>
              <a:t>Discrimination – work, housing</a:t>
            </a:r>
          </a:p>
          <a:p>
            <a:pPr marL="457200" indent="-457200">
              <a:buFont typeface="Arial" panose="020B0604020202020204" pitchFamily="34" charset="0"/>
              <a:buChar char="•"/>
            </a:pPr>
            <a:endParaRPr lang="en-US" sz="3600" dirty="0">
              <a:latin typeface="Arial" panose="020B0604020202020204" pitchFamily="34" charset="0"/>
              <a:ea typeface="Helvetica Neue" panose="02000503000000020004" pitchFamily="2" charset="0"/>
              <a:cs typeface="Arial" panose="020B0604020202020204" pitchFamily="34" charset="0"/>
            </a:endParaRPr>
          </a:p>
          <a:p>
            <a:pPr marL="457200" indent="-457200">
              <a:buFont typeface="Arial" panose="020B0604020202020204" pitchFamily="34" charset="0"/>
              <a:buChar char="•"/>
            </a:pPr>
            <a:r>
              <a:rPr lang="en-US" sz="3600" dirty="0">
                <a:latin typeface="Arial" panose="020B0604020202020204" pitchFamily="34" charset="0"/>
                <a:ea typeface="Helvetica Neue" panose="02000503000000020004" pitchFamily="2" charset="0"/>
                <a:cs typeface="Arial" panose="020B0604020202020204" pitchFamily="34" charset="0"/>
              </a:rPr>
              <a:t>Change of name</a:t>
            </a:r>
          </a:p>
          <a:p>
            <a:pPr marL="457200" indent="-457200">
              <a:buFont typeface="Arial" panose="020B0604020202020204" pitchFamily="34" charset="0"/>
              <a:buChar char="•"/>
            </a:pPr>
            <a:endParaRPr lang="en-US" sz="3600" dirty="0">
              <a:latin typeface="Arial" panose="020B0604020202020204" pitchFamily="34" charset="0"/>
              <a:ea typeface="Helvetica Neue" panose="02000503000000020004" pitchFamily="2" charset="0"/>
              <a:cs typeface="Arial" panose="020B0604020202020204" pitchFamily="34" charset="0"/>
            </a:endParaRPr>
          </a:p>
          <a:p>
            <a:pPr marL="457200" indent="-457200">
              <a:buFont typeface="Arial" panose="020B0604020202020204" pitchFamily="34" charset="0"/>
              <a:buChar char="•"/>
            </a:pPr>
            <a:r>
              <a:rPr lang="en-US" sz="3600" dirty="0">
                <a:latin typeface="Arial" panose="020B0604020202020204" pitchFamily="34" charset="0"/>
                <a:ea typeface="Helvetica Neue" panose="02000503000000020004" pitchFamily="2" charset="0"/>
                <a:cs typeface="Arial" panose="020B0604020202020204" pitchFamily="34" charset="0"/>
              </a:rPr>
              <a:t>Health Care Advocacy</a:t>
            </a:r>
          </a:p>
          <a:p>
            <a:pPr marL="457200" indent="-457200">
              <a:buFont typeface="Arial" panose="020B0604020202020204" pitchFamily="34" charset="0"/>
              <a:buChar char="•"/>
            </a:pPr>
            <a:endParaRPr lang="en-US" sz="3600" dirty="0">
              <a:latin typeface="Arial" panose="020B0604020202020204" pitchFamily="34" charset="0"/>
              <a:ea typeface="Helvetica Neue" panose="02000503000000020004" pitchFamily="2" charset="0"/>
              <a:cs typeface="Arial" panose="020B0604020202020204" pitchFamily="34" charset="0"/>
            </a:endParaRPr>
          </a:p>
          <a:p>
            <a:pPr marL="457200" indent="-457200">
              <a:buFont typeface="Arial" panose="020B0604020202020204" pitchFamily="34" charset="0"/>
              <a:buChar char="•"/>
            </a:pPr>
            <a:r>
              <a:rPr lang="en-US" sz="3600" dirty="0">
                <a:latin typeface="Arial" panose="020B0604020202020204" pitchFamily="34" charset="0"/>
                <a:ea typeface="Helvetica Neue" panose="02000503000000020004" pitchFamily="2" charset="0"/>
                <a:cs typeface="Arial" panose="020B0604020202020204" pitchFamily="34" charset="0"/>
              </a:rPr>
              <a:t>Gender Recognition Certificate</a:t>
            </a:r>
          </a:p>
          <a:p>
            <a:pPr marL="457200" indent="-457200">
              <a:buFont typeface="Arial" panose="020B0604020202020204" pitchFamily="34" charset="0"/>
              <a:buChar char="•"/>
            </a:pPr>
            <a:endParaRPr lang="en-US" sz="36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a:p>
            <a:endParaRPr lang="en-US" dirty="0"/>
          </a:p>
          <a:p>
            <a:endParaRPr lang="en-US" dirty="0"/>
          </a:p>
          <a:p>
            <a:endParaRPr lang="en-US" dirty="0"/>
          </a:p>
          <a:p>
            <a:endParaRPr lang="en-US" dirty="0"/>
          </a:p>
        </p:txBody>
      </p:sp>
      <p:pic>
        <p:nvPicPr>
          <p:cNvPr id="8" name="Picture 5" descr="Sea of hands in the middle">
            <a:extLst>
              <a:ext uri="{FF2B5EF4-FFF2-40B4-BE49-F238E27FC236}">
                <a16:creationId xmlns="" xmlns:a16="http://schemas.microsoft.com/office/drawing/2014/main" id="{3D1C9AF8-B7BA-4AB0-8E26-31D6AAED9DC1}"/>
              </a:ext>
            </a:extLst>
          </p:cNvPr>
          <p:cNvPicPr>
            <a:picLocks noChangeAspect="1"/>
          </p:cNvPicPr>
          <p:nvPr/>
        </p:nvPicPr>
        <p:blipFill>
          <a:blip r:embed="rId5"/>
          <a:stretch>
            <a:fillRect/>
          </a:stretch>
        </p:blipFill>
        <p:spPr>
          <a:xfrm>
            <a:off x="5832616" y="2860133"/>
            <a:ext cx="2743199" cy="1828353"/>
          </a:xfrm>
          <a:prstGeom prst="rect">
            <a:avLst/>
          </a:prstGeom>
        </p:spPr>
      </p:pic>
    </p:spTree>
    <p:extLst>
      <p:ext uri="{BB962C8B-B14F-4D97-AF65-F5344CB8AC3E}">
        <p14:creationId xmlns:p14="http://schemas.microsoft.com/office/powerpoint/2010/main" val="10531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 1 - Gr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5085521" y="-1639070"/>
            <a:ext cx="2863714" cy="5458245"/>
          </a:xfrm>
          <a:prstGeom prst="rect">
            <a:avLst/>
          </a:prstGeom>
        </p:spPr>
      </p:pic>
      <p:sp>
        <p:nvSpPr>
          <p:cNvPr id="15" name="TextBox 14"/>
          <p:cNvSpPr txBox="1"/>
          <p:nvPr/>
        </p:nvSpPr>
        <p:spPr>
          <a:xfrm>
            <a:off x="537325" y="368279"/>
            <a:ext cx="7004993" cy="487111"/>
          </a:xfrm>
          <a:prstGeom prst="rect">
            <a:avLst/>
          </a:prstGeom>
          <a:solidFill>
            <a:schemeClr val="tx1">
              <a:lumMod val="75000"/>
              <a:lumOff val="25000"/>
            </a:schemeClr>
          </a:solidFill>
        </p:spPr>
        <p:txBody>
          <a:bodyPr wrap="square" lIns="36000" tIns="0" rIns="36000" bIns="25200" rtlCol="0">
            <a:spAutoFit/>
          </a:bodyPr>
          <a:lstStyle/>
          <a:p>
            <a:r>
              <a:rPr lang="en-US" sz="3000" b="1" dirty="0">
                <a:solidFill>
                  <a:schemeClr val="bg1"/>
                </a:solidFill>
                <a:latin typeface="Arial" panose="020B0604020202020204" pitchFamily="34" charset="0"/>
                <a:cs typeface="Arial" panose="020B0604020202020204" pitchFamily="34" charset="0"/>
              </a:rPr>
              <a:t>Training</a:t>
            </a:r>
            <a:r>
              <a:rPr lang="en-US" sz="3000" b="1" dirty="0">
                <a:solidFill>
                  <a:schemeClr val="bg1"/>
                </a:solidFill>
                <a:latin typeface="Helvetica Neue"/>
                <a:cs typeface="Helvetica Neue"/>
              </a:rPr>
              <a:t> </a:t>
            </a:r>
          </a:p>
        </p:txBody>
      </p:sp>
      <p:cxnSp>
        <p:nvCxnSpPr>
          <p:cNvPr id="16" name="Straight Connector 15"/>
          <p:cNvCxnSpPr/>
          <p:nvPr/>
        </p:nvCxnSpPr>
        <p:spPr>
          <a:xfrm>
            <a:off x="250825" y="1360252"/>
            <a:ext cx="8649458" cy="0"/>
          </a:xfrm>
          <a:prstGeom prst="line">
            <a:avLst/>
          </a:prstGeom>
          <a:ln w="127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3" name="Picture 2" descr="Circle - Gr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457" y="4018745"/>
            <a:ext cx="3253772" cy="3239181"/>
          </a:xfrm>
          <a:prstGeom prst="rect">
            <a:avLst/>
          </a:prstGeom>
        </p:spPr>
      </p:pic>
      <p:sp>
        <p:nvSpPr>
          <p:cNvPr id="4" name="TextBox 3">
            <a:extLst>
              <a:ext uri="{FF2B5EF4-FFF2-40B4-BE49-F238E27FC236}">
                <a16:creationId xmlns="" xmlns:a16="http://schemas.microsoft.com/office/drawing/2014/main" id="{76F2523D-239C-D74D-858B-3AB85402F2D3}"/>
              </a:ext>
            </a:extLst>
          </p:cNvPr>
          <p:cNvSpPr txBox="1"/>
          <p:nvPr/>
        </p:nvSpPr>
        <p:spPr>
          <a:xfrm>
            <a:off x="537325" y="1483130"/>
            <a:ext cx="8069349" cy="6894195"/>
          </a:xfrm>
          <a:prstGeom prst="rect">
            <a:avLst/>
          </a:prstGeom>
          <a:noFill/>
        </p:spPr>
        <p:txBody>
          <a:bodyPr wrap="square" rtlCol="0">
            <a:spAutoFit/>
          </a:bodyPr>
          <a:lstStyle/>
          <a:p>
            <a:r>
              <a:rPr lang="en-US" sz="2800" dirty="0">
                <a:latin typeface="Arial" panose="020B0604020202020204" pitchFamily="34" charset="0"/>
                <a:ea typeface="Helvetica Neue" panose="02000503000000020004" pitchFamily="2" charset="0"/>
                <a:cs typeface="Arial" panose="020B0604020202020204" pitchFamily="34" charset="0"/>
              </a:rPr>
              <a:t>All students already trained and working as Student Advisors in clinic</a:t>
            </a:r>
          </a:p>
          <a:p>
            <a:endParaRPr lang="en-US" sz="2800" dirty="0">
              <a:latin typeface="Arial" panose="020B0604020202020204" pitchFamily="34" charset="0"/>
              <a:ea typeface="Helvetica Neue" panose="02000503000000020004" pitchFamily="2" charset="0"/>
              <a:cs typeface="Arial" panose="020B0604020202020204" pitchFamily="34" charset="0"/>
            </a:endParaRPr>
          </a:p>
          <a:p>
            <a:r>
              <a:rPr lang="en-US" sz="2800" dirty="0">
                <a:latin typeface="Arial" panose="020B0604020202020204" pitchFamily="34" charset="0"/>
                <a:ea typeface="Helvetica Neue" panose="02000503000000020004" pitchFamily="2" charset="0"/>
                <a:cs typeface="Arial" panose="020B0604020202020204" pitchFamily="34" charset="0"/>
              </a:rPr>
              <a:t>Extra training covered:-</a:t>
            </a:r>
          </a:p>
          <a:p>
            <a:pPr marL="457200" indent="-457200">
              <a:buFont typeface="Arial" panose="020B0604020202020204" pitchFamily="34" charset="0"/>
              <a:buChar char="•"/>
            </a:pPr>
            <a:r>
              <a:rPr lang="en-US" sz="2800" dirty="0">
                <a:latin typeface="Arial" panose="020B0604020202020204" pitchFamily="34" charset="0"/>
                <a:ea typeface="Helvetica Neue" panose="02000503000000020004" pitchFamily="2" charset="0"/>
                <a:cs typeface="Arial" panose="020B0604020202020204" pitchFamily="34" charset="0"/>
              </a:rPr>
              <a:t>Use of Pronouns </a:t>
            </a:r>
          </a:p>
          <a:p>
            <a:pPr marL="457200" indent="-457200">
              <a:buFont typeface="Arial" panose="020B0604020202020204" pitchFamily="34" charset="0"/>
              <a:buChar char="•"/>
            </a:pPr>
            <a:r>
              <a:rPr lang="en-US" sz="2800" dirty="0">
                <a:latin typeface="Arial" panose="020B0604020202020204" pitchFamily="34" charset="0"/>
                <a:ea typeface="Helvetica Neue" panose="02000503000000020004" pitchFamily="2" charset="0"/>
                <a:cs typeface="Arial" panose="020B0604020202020204" pitchFamily="34" charset="0"/>
              </a:rPr>
              <a:t>Terminology</a:t>
            </a:r>
          </a:p>
          <a:p>
            <a:pPr marL="457200" indent="-457200">
              <a:buFont typeface="Arial" panose="020B0604020202020204" pitchFamily="34" charset="0"/>
              <a:buChar char="•"/>
            </a:pPr>
            <a:r>
              <a:rPr lang="en-US" sz="2800" dirty="0">
                <a:latin typeface="Arial" panose="020B0604020202020204" pitchFamily="34" charset="0"/>
                <a:ea typeface="Helvetica Neue" panose="02000503000000020004" pitchFamily="2" charset="0"/>
                <a:cs typeface="Arial" panose="020B0604020202020204" pitchFamily="34" charset="0"/>
              </a:rPr>
              <a:t>Trans Awareness</a:t>
            </a:r>
          </a:p>
          <a:p>
            <a:pPr marL="457200" indent="-457200">
              <a:buFont typeface="Arial" panose="020B0604020202020204" pitchFamily="34" charset="0"/>
              <a:buChar char="•"/>
            </a:pPr>
            <a:r>
              <a:rPr lang="en-US" sz="2800" dirty="0">
                <a:latin typeface="Arial" panose="020B0604020202020204" pitchFamily="34" charset="0"/>
                <a:ea typeface="Helvetica Neue" panose="02000503000000020004" pitchFamily="2" charset="0"/>
                <a:cs typeface="Arial" panose="020B0604020202020204" pitchFamily="34" charset="0"/>
              </a:rPr>
              <a:t>Unconscious Bias</a:t>
            </a:r>
          </a:p>
          <a:p>
            <a:pPr marL="457200" indent="-457200">
              <a:buFont typeface="Arial" panose="020B0604020202020204" pitchFamily="34" charset="0"/>
              <a:buChar char="•"/>
            </a:pPr>
            <a:r>
              <a:rPr lang="en-US" sz="2800" dirty="0">
                <a:latin typeface="Arial" panose="020B0604020202020204" pitchFamily="34" charset="0"/>
                <a:ea typeface="Helvetica Neue" panose="02000503000000020004" pitchFamily="2" charset="0"/>
                <a:cs typeface="Arial" panose="020B0604020202020204" pitchFamily="34" charset="0"/>
              </a:rPr>
              <a:t>Practical Changes – clinic forms/</a:t>
            </a:r>
          </a:p>
          <a:p>
            <a:endParaRPr lang="en-US" sz="2800" dirty="0">
              <a:latin typeface="Arial" panose="020B0604020202020204" pitchFamily="34" charset="0"/>
              <a:ea typeface="Helvetica Neue" panose="02000503000000020004" pitchFamily="2" charset="0"/>
              <a:cs typeface="Arial" panose="020B0604020202020204" pitchFamily="34" charset="0"/>
            </a:endParaRPr>
          </a:p>
          <a:p>
            <a:pPr marL="571500" indent="-571500">
              <a:buFontTx/>
              <a:buChar char="-"/>
            </a:pPr>
            <a:endParaRPr lang="en-US" sz="3600" dirty="0">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endParaRPr lang="en-US" sz="36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a:p>
            <a:endParaRPr lang="en-US" dirty="0"/>
          </a:p>
          <a:p>
            <a:endParaRPr lang="en-US" dirty="0"/>
          </a:p>
          <a:p>
            <a:endParaRPr lang="en-US" dirty="0"/>
          </a:p>
          <a:p>
            <a:endParaRPr lang="en-US" dirty="0"/>
          </a:p>
        </p:txBody>
      </p:sp>
      <p:pic>
        <p:nvPicPr>
          <p:cNvPr id="8" name="Picture 5">
            <a:extLst>
              <a:ext uri="{FF2B5EF4-FFF2-40B4-BE49-F238E27FC236}">
                <a16:creationId xmlns="" xmlns:a16="http://schemas.microsoft.com/office/drawing/2014/main" id="{80E042C2-6F3D-4CA2-8CFE-044E612FAAA0}"/>
              </a:ext>
            </a:extLst>
          </p:cNvPr>
          <p:cNvPicPr>
            <a:picLocks noChangeAspect="1"/>
          </p:cNvPicPr>
          <p:nvPr/>
        </p:nvPicPr>
        <p:blipFill>
          <a:blip r:embed="rId5"/>
          <a:stretch>
            <a:fillRect/>
          </a:stretch>
        </p:blipFill>
        <p:spPr>
          <a:xfrm>
            <a:off x="6554720" y="2644787"/>
            <a:ext cx="1581245" cy="2360381"/>
          </a:xfrm>
          <a:prstGeom prst="rect">
            <a:avLst/>
          </a:prstGeom>
        </p:spPr>
      </p:pic>
    </p:spTree>
    <p:extLst>
      <p:ext uri="{BB962C8B-B14F-4D97-AF65-F5344CB8AC3E}">
        <p14:creationId xmlns:p14="http://schemas.microsoft.com/office/powerpoint/2010/main" val="1355752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 1 - Gr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5085521" y="-1639070"/>
            <a:ext cx="2863714" cy="5458245"/>
          </a:xfrm>
          <a:prstGeom prst="rect">
            <a:avLst/>
          </a:prstGeom>
        </p:spPr>
      </p:pic>
      <p:sp>
        <p:nvSpPr>
          <p:cNvPr id="15" name="TextBox 14"/>
          <p:cNvSpPr txBox="1"/>
          <p:nvPr/>
        </p:nvSpPr>
        <p:spPr>
          <a:xfrm>
            <a:off x="285758" y="327107"/>
            <a:ext cx="7004993" cy="487111"/>
          </a:xfrm>
          <a:prstGeom prst="rect">
            <a:avLst/>
          </a:prstGeom>
          <a:solidFill>
            <a:schemeClr val="tx1">
              <a:lumMod val="75000"/>
              <a:lumOff val="25000"/>
            </a:schemeClr>
          </a:solidFill>
        </p:spPr>
        <p:txBody>
          <a:bodyPr wrap="square" lIns="36000" tIns="0" rIns="36000" bIns="25200" rtlCol="0">
            <a:spAutoFit/>
          </a:bodyPr>
          <a:lstStyle/>
          <a:p>
            <a:r>
              <a:rPr lang="en-US" sz="3000" b="1" dirty="0">
                <a:solidFill>
                  <a:schemeClr val="bg1"/>
                </a:solidFill>
                <a:latin typeface="Arial" panose="020B0604020202020204" pitchFamily="34" charset="0"/>
                <a:cs typeface="Arial" panose="020B0604020202020204" pitchFamily="34" charset="0"/>
              </a:rPr>
              <a:t>Other pro bono offshoots</a:t>
            </a:r>
          </a:p>
        </p:txBody>
      </p:sp>
      <p:cxnSp>
        <p:nvCxnSpPr>
          <p:cNvPr id="16" name="Straight Connector 15"/>
          <p:cNvCxnSpPr/>
          <p:nvPr/>
        </p:nvCxnSpPr>
        <p:spPr>
          <a:xfrm>
            <a:off x="250825" y="1360252"/>
            <a:ext cx="8649458" cy="0"/>
          </a:xfrm>
          <a:prstGeom prst="line">
            <a:avLst/>
          </a:prstGeom>
          <a:ln w="127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3" name="Picture 2" descr="Circle - Gr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457" y="4018745"/>
            <a:ext cx="3253772" cy="3239181"/>
          </a:xfrm>
          <a:prstGeom prst="rect">
            <a:avLst/>
          </a:prstGeom>
        </p:spPr>
      </p:pic>
      <p:sp>
        <p:nvSpPr>
          <p:cNvPr id="4" name="TextBox 3">
            <a:extLst>
              <a:ext uri="{FF2B5EF4-FFF2-40B4-BE49-F238E27FC236}">
                <a16:creationId xmlns="" xmlns:a16="http://schemas.microsoft.com/office/drawing/2014/main" id="{76F2523D-239C-D74D-858B-3AB85402F2D3}"/>
              </a:ext>
            </a:extLst>
          </p:cNvPr>
          <p:cNvSpPr txBox="1"/>
          <p:nvPr/>
        </p:nvSpPr>
        <p:spPr>
          <a:xfrm>
            <a:off x="537325" y="1483130"/>
            <a:ext cx="8069349" cy="3970318"/>
          </a:xfrm>
          <a:prstGeom prst="rect">
            <a:avLst/>
          </a:prstGeom>
          <a:noFill/>
        </p:spPr>
        <p:txBody>
          <a:bodyPr wrap="square" lIns="91440" tIns="45720" rIns="91440" bIns="45720" rtlCol="0" anchor="t">
            <a:spAutoFit/>
          </a:bodyPr>
          <a:lstStyle/>
          <a:p>
            <a:r>
              <a:rPr lang="en-US" sz="3600" dirty="0" err="1">
                <a:latin typeface="Arial" panose="020B0604020202020204" pitchFamily="34" charset="0"/>
                <a:ea typeface="Helvetica Neue" panose="02000503000000020004" pitchFamily="2" charset="0"/>
                <a:cs typeface="Arial" panose="020B0604020202020204" pitchFamily="34" charset="0"/>
              </a:rPr>
              <a:t>Streetlaw</a:t>
            </a:r>
            <a:endParaRPr lang="en-US" sz="3600" dirty="0">
              <a:latin typeface="Arial" panose="020B0604020202020204" pitchFamily="34" charset="0"/>
              <a:ea typeface="Helvetica Neue" panose="02000503000000020004" pitchFamily="2" charset="0"/>
              <a:cs typeface="Arial" panose="020B0604020202020204" pitchFamily="34" charset="0"/>
            </a:endParaRPr>
          </a:p>
          <a:p>
            <a:r>
              <a:rPr lang="en-US" sz="3600" dirty="0">
                <a:latin typeface="Arial"/>
                <a:cs typeface="Arial"/>
              </a:rPr>
              <a:t>LGBT+ History month</a:t>
            </a:r>
          </a:p>
          <a:p>
            <a:r>
              <a:rPr lang="en-US" sz="3600" dirty="0">
                <a:latin typeface="Arial" panose="020B0604020202020204" pitchFamily="34" charset="0"/>
                <a:cs typeface="Arial" panose="020B0604020202020204" pitchFamily="34" charset="0"/>
              </a:rPr>
              <a:t>Pride</a:t>
            </a:r>
          </a:p>
          <a:p>
            <a:endParaRPr lang="en-US" sz="3600" dirty="0">
              <a:latin typeface="Arial" panose="020B0604020202020204" pitchFamily="34" charset="0"/>
              <a:cs typeface="Arial" panose="020B0604020202020204" pitchFamily="34" charset="0"/>
            </a:endParaRPr>
          </a:p>
          <a:p>
            <a:endParaRPr lang="en-US" sz="3600" dirty="0">
              <a:latin typeface="Arial"/>
              <a:cs typeface="Arial"/>
            </a:endParaRPr>
          </a:p>
          <a:p>
            <a:endParaRPr lang="en-US" dirty="0"/>
          </a:p>
          <a:p>
            <a:endParaRPr lang="en-US" dirty="0"/>
          </a:p>
          <a:p>
            <a:endParaRPr lang="en-US" dirty="0"/>
          </a:p>
          <a:p>
            <a:endParaRPr lang="en-US" dirty="0">
              <a:cs typeface="Calibri"/>
            </a:endParaRPr>
          </a:p>
        </p:txBody>
      </p:sp>
      <p:pic>
        <p:nvPicPr>
          <p:cNvPr id="5" name="Picture 5">
            <a:extLst>
              <a:ext uri="{FF2B5EF4-FFF2-40B4-BE49-F238E27FC236}">
                <a16:creationId xmlns="" xmlns:a16="http://schemas.microsoft.com/office/drawing/2014/main" id="{27F53C82-4BEF-4863-AAE3-546823B39315}"/>
              </a:ext>
            </a:extLst>
          </p:cNvPr>
          <p:cNvPicPr>
            <a:picLocks noChangeAspect="1"/>
          </p:cNvPicPr>
          <p:nvPr/>
        </p:nvPicPr>
        <p:blipFill>
          <a:blip r:embed="rId5"/>
          <a:stretch>
            <a:fillRect/>
          </a:stretch>
        </p:blipFill>
        <p:spPr>
          <a:xfrm>
            <a:off x="639393" y="3203599"/>
            <a:ext cx="4696899" cy="3326923"/>
          </a:xfrm>
          <a:prstGeom prst="rect">
            <a:avLst/>
          </a:prstGeom>
        </p:spPr>
      </p:pic>
      <p:pic>
        <p:nvPicPr>
          <p:cNvPr id="6" name="Picture 6" descr="Graphical user interface, website&#10;&#10;Description automatically generated">
            <a:extLst>
              <a:ext uri="{FF2B5EF4-FFF2-40B4-BE49-F238E27FC236}">
                <a16:creationId xmlns="" xmlns:a16="http://schemas.microsoft.com/office/drawing/2014/main" id="{0FDD67D4-7FC2-4446-857F-B108428D8007}"/>
              </a:ext>
            </a:extLst>
          </p:cNvPr>
          <p:cNvPicPr>
            <a:picLocks noChangeAspect="1"/>
          </p:cNvPicPr>
          <p:nvPr/>
        </p:nvPicPr>
        <p:blipFill>
          <a:blip r:embed="rId6"/>
          <a:stretch>
            <a:fillRect/>
          </a:stretch>
        </p:blipFill>
        <p:spPr>
          <a:xfrm>
            <a:off x="5761408" y="1630426"/>
            <a:ext cx="2743200" cy="2084609"/>
          </a:xfrm>
          <a:prstGeom prst="rect">
            <a:avLst/>
          </a:prstGeom>
        </p:spPr>
      </p:pic>
    </p:spTree>
    <p:extLst>
      <p:ext uri="{BB962C8B-B14F-4D97-AF65-F5344CB8AC3E}">
        <p14:creationId xmlns:p14="http://schemas.microsoft.com/office/powerpoint/2010/main" val="3741074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 1 - Gre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5085521" y="-1639070"/>
            <a:ext cx="2863714" cy="5458245"/>
          </a:xfrm>
          <a:prstGeom prst="rect">
            <a:avLst/>
          </a:prstGeom>
        </p:spPr>
      </p:pic>
      <p:sp>
        <p:nvSpPr>
          <p:cNvPr id="15" name="TextBox 14"/>
          <p:cNvSpPr txBox="1"/>
          <p:nvPr/>
        </p:nvSpPr>
        <p:spPr>
          <a:xfrm>
            <a:off x="285758" y="327107"/>
            <a:ext cx="7004993" cy="487111"/>
          </a:xfrm>
          <a:prstGeom prst="rect">
            <a:avLst/>
          </a:prstGeom>
          <a:solidFill>
            <a:schemeClr val="tx1">
              <a:lumMod val="75000"/>
              <a:lumOff val="25000"/>
            </a:schemeClr>
          </a:solidFill>
        </p:spPr>
        <p:txBody>
          <a:bodyPr wrap="square" lIns="36000" tIns="0" rIns="36000" bIns="25200" rtlCol="0">
            <a:spAutoFit/>
          </a:bodyPr>
          <a:lstStyle/>
          <a:p>
            <a:r>
              <a:rPr lang="en-US" sz="3000" b="1" dirty="0">
                <a:solidFill>
                  <a:schemeClr val="bg1"/>
                </a:solidFill>
                <a:latin typeface="Arial" panose="020B0604020202020204" pitchFamily="34" charset="0"/>
                <a:cs typeface="Arial" panose="020B0604020202020204" pitchFamily="34" charset="0"/>
              </a:rPr>
              <a:t>Lessons Learned</a:t>
            </a:r>
            <a:r>
              <a:rPr lang="en-US" sz="3000" b="1" dirty="0">
                <a:solidFill>
                  <a:schemeClr val="bg1"/>
                </a:solidFill>
                <a:latin typeface="Helvetica Neue"/>
                <a:cs typeface="Helvetica Neue"/>
              </a:rPr>
              <a:t> </a:t>
            </a:r>
          </a:p>
        </p:txBody>
      </p:sp>
      <p:cxnSp>
        <p:nvCxnSpPr>
          <p:cNvPr id="16" name="Straight Connector 15"/>
          <p:cNvCxnSpPr/>
          <p:nvPr/>
        </p:nvCxnSpPr>
        <p:spPr>
          <a:xfrm>
            <a:off x="250825" y="1360252"/>
            <a:ext cx="8649458" cy="0"/>
          </a:xfrm>
          <a:prstGeom prst="line">
            <a:avLst/>
          </a:prstGeom>
          <a:ln w="12700" cmpd="sng">
            <a:solidFill>
              <a:schemeClr val="tx1">
                <a:lumMod val="65000"/>
                <a:lumOff val="3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3" name="Picture 2" descr="Circle - Gre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457" y="4018745"/>
            <a:ext cx="3253772" cy="3239181"/>
          </a:xfrm>
          <a:prstGeom prst="rect">
            <a:avLst/>
          </a:prstGeom>
        </p:spPr>
      </p:pic>
      <p:sp>
        <p:nvSpPr>
          <p:cNvPr id="4" name="TextBox 3">
            <a:extLst>
              <a:ext uri="{FF2B5EF4-FFF2-40B4-BE49-F238E27FC236}">
                <a16:creationId xmlns="" xmlns:a16="http://schemas.microsoft.com/office/drawing/2014/main" id="{76F2523D-239C-D74D-858B-3AB85402F2D3}"/>
              </a:ext>
            </a:extLst>
          </p:cNvPr>
          <p:cNvSpPr txBox="1"/>
          <p:nvPr/>
        </p:nvSpPr>
        <p:spPr>
          <a:xfrm>
            <a:off x="537325" y="1483130"/>
            <a:ext cx="8069349" cy="5355312"/>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Helvetica Neue" panose="02000503000000020004" pitchFamily="2" charset="0"/>
                <a:ea typeface="Helvetica Neue" panose="02000503000000020004" pitchFamily="2" charset="0"/>
                <a:cs typeface="Helvetica Neue" panose="02000503000000020004" pitchFamily="2" charset="0"/>
              </a:rPr>
              <a:t>Start Planning early</a:t>
            </a:r>
          </a:p>
          <a:p>
            <a:pPr marL="571500" indent="-571500">
              <a:buFont typeface="Arial" panose="020B0604020202020204" pitchFamily="34" charset="0"/>
              <a:buChar char="•"/>
            </a:pPr>
            <a:endParaRPr lang="en-US" sz="3600" dirty="0">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Font typeface="Arial" panose="020B0604020202020204" pitchFamily="34" charset="0"/>
              <a:buChar char="•"/>
            </a:pPr>
            <a:r>
              <a:rPr lang="en-US" sz="3600" dirty="0">
                <a:latin typeface="Helvetica Neue" panose="02000503000000020004" pitchFamily="2" charset="0"/>
                <a:ea typeface="Helvetica Neue" panose="02000503000000020004" pitchFamily="2" charset="0"/>
                <a:cs typeface="Helvetica Neue" panose="02000503000000020004" pitchFamily="2" charset="0"/>
              </a:rPr>
              <a:t>Make use of LawWorks and Cleo contacts</a:t>
            </a:r>
          </a:p>
          <a:p>
            <a:pPr marL="571500" indent="-571500">
              <a:buFont typeface="Arial" panose="020B0604020202020204" pitchFamily="34" charset="0"/>
              <a:buChar char="•"/>
            </a:pPr>
            <a:endParaRPr lang="en-US" sz="3600" dirty="0">
              <a:latin typeface="Helvetica Neue" panose="02000503000000020004" pitchFamily="2" charset="0"/>
              <a:ea typeface="Helvetica Neue" panose="02000503000000020004" pitchFamily="2" charset="0"/>
              <a:cs typeface="Helvetica Neue" panose="02000503000000020004" pitchFamily="2" charset="0"/>
            </a:endParaRPr>
          </a:p>
          <a:p>
            <a:pPr marL="571500" indent="-571500">
              <a:buFont typeface="Arial" panose="020B0604020202020204" pitchFamily="34" charset="0"/>
              <a:buChar char="•"/>
            </a:pPr>
            <a:r>
              <a:rPr lang="en-US" sz="3600" dirty="0">
                <a:latin typeface="Helvetica Neue" panose="02000503000000020004" pitchFamily="2" charset="0"/>
                <a:ea typeface="Helvetica Neue" panose="02000503000000020004" pitchFamily="2" charset="0"/>
                <a:cs typeface="Helvetica Neue" panose="02000503000000020004" pitchFamily="2" charset="0"/>
              </a:rPr>
              <a:t>Look within your own contacts </a:t>
            </a:r>
          </a:p>
          <a:p>
            <a:pPr marL="457200" indent="-457200">
              <a:buFont typeface="Arial" panose="020B0604020202020204" pitchFamily="34" charset="0"/>
              <a:buChar char="•"/>
            </a:pPr>
            <a:endParaRPr lang="en-US" sz="36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106869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Intro session slides" id="{58691F13-055C-724C-87EE-71AF958F88B5}" vid="{E3C501FF-E375-6949-A456-A0923A1631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423764CB6F75419291841D6E72CADD" ma:contentTypeVersion="12" ma:contentTypeDescription="Create a new document." ma:contentTypeScope="" ma:versionID="390efee9da53341e58c4614975a73d6e">
  <xsd:schema xmlns:xsd="http://www.w3.org/2001/XMLSchema" xmlns:xs="http://www.w3.org/2001/XMLSchema" xmlns:p="http://schemas.microsoft.com/office/2006/metadata/properties" xmlns:ns3="348422ee-4579-4868-be19-acc02e413f84" xmlns:ns4="388e820e-085e-4a17-b477-7dbd900cbc0d" targetNamespace="http://schemas.microsoft.com/office/2006/metadata/properties" ma:root="true" ma:fieldsID="48dfd0e5d6a8dc51fc1228d0afffcb6d" ns3:_="" ns4:_="">
    <xsd:import namespace="348422ee-4579-4868-be19-acc02e413f84"/>
    <xsd:import namespace="388e820e-085e-4a17-b477-7dbd900cbc0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8422ee-4579-4868-be19-acc02e413f8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8e820e-085e-4a17-b477-7dbd900cbc0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50E246-81E6-4E63-A009-56E4D6303C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8422ee-4579-4868-be19-acc02e413f84"/>
    <ds:schemaRef ds:uri="388e820e-085e-4a17-b477-7dbd900cbc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5D2681-F46A-4B49-8378-A505D6F9FDE9}">
  <ds:schemaRefs>
    <ds:schemaRef ds:uri="http://schemas.microsoft.com/sharepoint/v3/contenttype/forms"/>
  </ds:schemaRefs>
</ds:datastoreItem>
</file>

<file path=customXml/itemProps3.xml><?xml version="1.0" encoding="utf-8"?>
<ds:datastoreItem xmlns:ds="http://schemas.openxmlformats.org/officeDocument/2006/customXml" ds:itemID="{8F8BF93E-1E3A-4559-9AA7-7AB28D72BAAD}">
  <ds:schemaRefs>
    <ds:schemaRef ds:uri="348422ee-4579-4868-be19-acc02e413f84"/>
    <ds:schemaRef ds:uri="http://purl.org/dc/terms/"/>
    <ds:schemaRef ds:uri="388e820e-085e-4a17-b477-7dbd900cbc0d"/>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8060</TotalTime>
  <Words>1001</Words>
  <Application>Microsoft Office PowerPoint</Application>
  <PresentationFormat>On-screen Show (4:3)</PresentationFormat>
  <Paragraphs>112</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Kirsch</dc:creator>
  <cp:lastModifiedBy>clare</cp:lastModifiedBy>
  <cp:revision>87</cp:revision>
  <cp:lastPrinted>2019-09-26T15:05:47Z</cp:lastPrinted>
  <dcterms:created xsi:type="dcterms:W3CDTF">2019-09-12T10:10:16Z</dcterms:created>
  <dcterms:modified xsi:type="dcterms:W3CDTF">2021-06-01T08:24:30Z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0x010100C0423764CB6F75419291841D6E72CADD</vt:lpwstr>
  </property>
</Properties>
</file>