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venir Heavy"/>
          <a:ea typeface="Avenir Heavy"/>
          <a:cs typeface="Avenir Heavy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80" y="-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7219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-3"/>
            <a:ext cx="10464800" cy="494030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3600"/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3600"/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3600"/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3600"/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1270000" y="239710"/>
            <a:ext cx="10464800" cy="24653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05100"/>
            <a:ext cx="5041900" cy="5840413"/>
          </a:xfrm>
          <a:prstGeom prst="rect">
            <a:avLst/>
          </a:prstGeom>
        </p:spPr>
        <p:txBody>
          <a:bodyPr/>
          <a:lstStyle>
            <a:lvl1pPr marL="608012" indent="-493712">
              <a:spcBef>
                <a:spcPts val="3800"/>
              </a:spcBef>
              <a:defRPr sz="3200"/>
            </a:lvl1pPr>
            <a:lvl2pPr marL="1052512" indent="-493712">
              <a:spcBef>
                <a:spcPts val="3800"/>
              </a:spcBef>
              <a:defRPr sz="3200"/>
            </a:lvl2pPr>
            <a:lvl3pPr marL="1497012" indent="-493712">
              <a:spcBef>
                <a:spcPts val="3800"/>
              </a:spcBef>
              <a:defRPr sz="3200"/>
            </a:lvl3pPr>
            <a:lvl4pPr marL="1941510" indent="-493712">
              <a:spcBef>
                <a:spcPts val="3800"/>
              </a:spcBef>
              <a:defRPr sz="3200"/>
            </a:lvl4pPr>
            <a:lvl5pPr marL="2386010" indent="-49371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1270000" y="177800"/>
            <a:ext cx="10464800" cy="2590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6985000"/>
          </a:xfrm>
          <a:prstGeom prst="rect">
            <a:avLst/>
          </a:prstGeom>
        </p:spPr>
        <p:txBody>
          <a:bodyPr anchor="t"/>
          <a:lstStyle>
            <a:lvl1pPr marL="608012" indent="-493712">
              <a:spcBef>
                <a:spcPts val="3800"/>
              </a:spcBef>
              <a:defRPr sz="3200"/>
            </a:lvl1pPr>
            <a:lvl2pPr marL="1052512" indent="-493712">
              <a:spcBef>
                <a:spcPts val="3800"/>
              </a:spcBef>
              <a:defRPr sz="3200"/>
            </a:lvl2pPr>
            <a:lvl3pPr marL="1497012" indent="-493712">
              <a:spcBef>
                <a:spcPts val="3800"/>
              </a:spcBef>
              <a:defRPr sz="3200"/>
            </a:lvl3pPr>
            <a:lvl4pPr marL="1941510" indent="-493712">
              <a:spcBef>
                <a:spcPts val="3800"/>
              </a:spcBef>
              <a:defRPr sz="3200"/>
            </a:lvl4pPr>
            <a:lvl5pPr marL="2386010" indent="-49371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1270000" y="239710"/>
            <a:ext cx="10464800" cy="24653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05100"/>
            <a:ext cx="3962400" cy="5840413"/>
          </a:xfrm>
          <a:prstGeom prst="rect">
            <a:avLst/>
          </a:prstGeom>
        </p:spPr>
        <p:txBody>
          <a:bodyPr/>
          <a:lstStyle>
            <a:lvl1pPr marL="608012" indent="-493712">
              <a:spcBef>
                <a:spcPts val="3800"/>
              </a:spcBef>
              <a:defRPr sz="3200"/>
            </a:lvl1pPr>
            <a:lvl2pPr marL="1052512" indent="-493712">
              <a:spcBef>
                <a:spcPts val="3800"/>
              </a:spcBef>
              <a:defRPr sz="3200"/>
            </a:lvl2pPr>
            <a:lvl3pPr marL="1497012" indent="-493712">
              <a:spcBef>
                <a:spcPts val="3800"/>
              </a:spcBef>
              <a:defRPr sz="3200"/>
            </a:lvl3pPr>
            <a:lvl4pPr marL="1941510" indent="-493712">
              <a:spcBef>
                <a:spcPts val="3800"/>
              </a:spcBef>
              <a:defRPr sz="3200"/>
            </a:lvl4pPr>
            <a:lvl5pPr marL="2386010" indent="-49371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xfrm>
            <a:off x="1270000" y="239710"/>
            <a:ext cx="10464800" cy="24653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2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05100"/>
            <a:ext cx="5041900" cy="5840413"/>
          </a:xfrm>
          <a:prstGeom prst="rect">
            <a:avLst/>
          </a:prstGeom>
        </p:spPr>
        <p:txBody>
          <a:bodyPr/>
          <a:lstStyle>
            <a:lvl1pPr marL="608012" indent="-493712">
              <a:spcBef>
                <a:spcPts val="3800"/>
              </a:spcBef>
              <a:defRPr sz="3200"/>
            </a:lvl1pPr>
            <a:lvl2pPr marL="1052512" indent="-493712">
              <a:spcBef>
                <a:spcPts val="3800"/>
              </a:spcBef>
              <a:defRPr sz="3200"/>
            </a:lvl2pPr>
            <a:lvl3pPr marL="1497012" indent="-493712">
              <a:spcBef>
                <a:spcPts val="3800"/>
              </a:spcBef>
              <a:defRPr sz="3200"/>
            </a:lvl3pPr>
            <a:lvl4pPr marL="1941510" indent="-493712">
              <a:spcBef>
                <a:spcPts val="3800"/>
              </a:spcBef>
              <a:defRPr sz="3200"/>
            </a:lvl4pPr>
            <a:lvl5pPr marL="2386010" indent="-49371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1270000" y="239710"/>
            <a:ext cx="10464800" cy="24653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05100"/>
            <a:ext cx="10464800" cy="5840413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35000" y="4787900"/>
            <a:ext cx="5867400" cy="4965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1pPr>
            <a:lvl2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2pPr>
            <a:lvl3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3pPr>
            <a:lvl4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4pPr>
            <a:lvl5pPr marL="0" indent="0" algn="ctr">
              <a:spcBef>
                <a:spcPts val="0"/>
              </a:spcBef>
              <a:buClrTx/>
              <a:buSzTx/>
              <a:buFont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635000" y="0"/>
            <a:ext cx="5867400" cy="47117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948462" y="1950720"/>
            <a:ext cx="10403841" cy="661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98024" y="8905524"/>
            <a:ext cx="256537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685800" marR="0" indent="-57150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Pct val="171000"/>
        <a:buFont typeface="Gill Sans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1130300" marR="0" indent="-57150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Pct val="171000"/>
        <a:buFont typeface="Gill Sans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1574800" marR="0" indent="-57150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Pct val="171000"/>
        <a:buFont typeface="Gill Sans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2019300" marR="0" indent="-57150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Pct val="171000"/>
        <a:buFont typeface="Gill Sans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2463800" marR="0" indent="-57150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Pct val="171000"/>
        <a:buFont typeface="Gill Sans"/>
        <a:buChar char="•"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Tx/>
        <a:buFont typeface="Gill Sans"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Tx/>
        <a:buFont typeface="Gill Sans"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Tx/>
        <a:buFont typeface="Gill Sans"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0" algn="l" defTabSz="914400" rtl="0" latinLnBrk="0">
        <a:lnSpc>
          <a:spcPct val="100000"/>
        </a:lnSpc>
        <a:spcBef>
          <a:spcPts val="4800"/>
        </a:spcBef>
        <a:spcAft>
          <a:spcPts val="0"/>
        </a:spcAft>
        <a:buClr>
          <a:srgbClr val="000000"/>
        </a:buClr>
        <a:buSzTx/>
        <a:buFont typeface="Gill Sans"/>
        <a:buNone/>
        <a:tabLst/>
        <a:defRPr sz="4200" b="0" i="0" u="none" strike="noStrike" cap="none" spc="0" baseline="0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hnsprack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Employment Tribunal Advocacy"/>
          <p:cNvSpPr txBox="1">
            <a:spLocks noGrp="1"/>
          </p:cNvSpPr>
          <p:nvPr>
            <p:ph type="ctrTitle"/>
          </p:nvPr>
        </p:nvSpPr>
        <p:spPr>
          <a:xfrm>
            <a:off x="1269998" y="0"/>
            <a:ext cx="10464804" cy="4940300"/>
          </a:xfrm>
          <a:prstGeom prst="rect">
            <a:avLst/>
          </a:prstGeom>
        </p:spPr>
        <p:txBody>
          <a:bodyPr/>
          <a:lstStyle>
            <a:lvl1pPr>
              <a:defRPr sz="7200"/>
            </a:lvl1pPr>
          </a:lstStyle>
          <a:p>
            <a:r>
              <a:t>Employment Tribunal Advocacy</a:t>
            </a:r>
          </a:p>
        </p:txBody>
      </p:sp>
      <p:sp>
        <p:nvSpPr>
          <p:cNvPr id="133" name="Presented by John Sprack for…"/>
          <p:cNvSpPr txBox="1">
            <a:spLocks noGrp="1"/>
          </p:cNvSpPr>
          <p:nvPr>
            <p:ph type="subTitle" sz="half" idx="1"/>
          </p:nvPr>
        </p:nvSpPr>
        <p:spPr>
          <a:xfrm>
            <a:off x="1269998" y="5029200"/>
            <a:ext cx="10464804" cy="4724400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r>
              <a:t>Presented by John Sprack for</a:t>
            </a:r>
          </a:p>
          <a:p>
            <a:pPr>
              <a:defRPr sz="4200"/>
            </a:pPr>
            <a:r>
              <a:t>LawWorks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he Process of Cross-examining (1)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>
            <a:lvl1pPr defTabSz="877822">
              <a:defRPr sz="8000"/>
            </a:lvl1pPr>
          </a:lstStyle>
          <a:p>
            <a:r>
              <a:t>The Process of Cross-examining (1)</a:t>
            </a:r>
          </a:p>
        </p:txBody>
      </p:sp>
      <p:sp>
        <p:nvSpPr>
          <p:cNvPr id="160" name="Do you need to XX?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Do you need to XX?</a:t>
            </a:r>
          </a:p>
          <a:p>
            <a:pPr marL="889000"/>
            <a:r>
              <a:t>Keep it as short as you can but cover the necessary points</a:t>
            </a:r>
          </a:p>
          <a:p>
            <a:pPr marL="889000"/>
            <a:r>
              <a:t>Know how long you are going to be</a:t>
            </a:r>
          </a:p>
          <a:p>
            <a:pPr marL="889000"/>
            <a:r>
              <a:t>Don’t be unnecessarily nasty</a:t>
            </a:r>
          </a:p>
          <a:p>
            <a:pPr marL="889000"/>
            <a:r>
              <a:t>Should you call the witness a liar?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he Process of Cross-examining (2)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>
            <a:lvl1pPr defTabSz="877822">
              <a:defRPr sz="8000"/>
            </a:lvl1pPr>
          </a:lstStyle>
          <a:p>
            <a:r>
              <a:t>The Process of Cross-examining (2)</a:t>
            </a:r>
          </a:p>
        </p:txBody>
      </p:sp>
      <p:sp>
        <p:nvSpPr>
          <p:cNvPr id="163" name="Use closed questions only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Use closed questions only</a:t>
            </a:r>
          </a:p>
          <a:p>
            <a:pPr marL="889000"/>
            <a:r>
              <a:t>Do a lot of leading</a:t>
            </a:r>
          </a:p>
          <a:p>
            <a:pPr marL="889000"/>
            <a:r>
              <a:t>Dealing with an evasive witness</a:t>
            </a:r>
          </a:p>
          <a:p>
            <a:pPr marL="889000"/>
            <a:r>
              <a:t>Dealing with an argumentative witness</a:t>
            </a:r>
          </a:p>
          <a:p>
            <a:pPr marL="889000"/>
            <a:r>
              <a:t>Putting your case</a:t>
            </a:r>
          </a:p>
          <a:p>
            <a:pPr marL="889000"/>
            <a:r>
              <a:t>Noting the answers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ribunal Questions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/>
          <a:p>
            <a:r>
              <a:t>Tribunal Questions</a:t>
            </a:r>
          </a:p>
        </p:txBody>
      </p:sp>
      <p:sp>
        <p:nvSpPr>
          <p:cNvPr id="166" name="Irrelevant? You may think so but....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Irrelevant? You may think so but....</a:t>
            </a:r>
          </a:p>
          <a:p>
            <a:pPr marL="889000"/>
            <a:r>
              <a:t>What to do if you think a question is improper</a:t>
            </a:r>
          </a:p>
          <a:p>
            <a:pPr marL="889000"/>
            <a:r>
              <a:t>How you should treat proper questions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-examination (RX)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/>
          <a:p>
            <a:r>
              <a:t>Re-examination (RX)</a:t>
            </a:r>
          </a:p>
        </p:txBody>
      </p:sp>
      <p:sp>
        <p:nvSpPr>
          <p:cNvPr id="169" name="Do you need to RX?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Do you need to RX?</a:t>
            </a:r>
          </a:p>
          <a:p>
            <a:pPr marL="889000"/>
            <a:r>
              <a:t>Judge the state the witness is in</a:t>
            </a:r>
          </a:p>
          <a:p>
            <a:pPr marL="889000"/>
            <a:r>
              <a:t>Remember no leading, no new matters</a:t>
            </a:r>
          </a:p>
          <a:p>
            <a:pPr marL="889000"/>
            <a:r>
              <a:t>Is there a relevant helpful document?</a:t>
            </a:r>
          </a:p>
          <a:p>
            <a:pPr marL="889000"/>
            <a:r>
              <a:t>Did the witness appear to be cut off when answering? Is context needed?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losing Submissions (1)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/>
          <a:p>
            <a:r>
              <a:t>Closing Submissions (1)</a:t>
            </a:r>
          </a:p>
        </p:txBody>
      </p:sp>
      <p:sp>
        <p:nvSpPr>
          <p:cNvPr id="172" name="Who goes first?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35660" indent="-537209" defTabSz="859536">
              <a:spcBef>
                <a:spcPts val="2200"/>
              </a:spcBef>
              <a:defRPr sz="3948"/>
            </a:pPr>
            <a:r>
              <a:t>Who goes first?</a:t>
            </a:r>
          </a:p>
          <a:p>
            <a:pPr marL="835660" indent="-537209" defTabSz="859536">
              <a:spcBef>
                <a:spcPts val="2200"/>
              </a:spcBef>
              <a:defRPr sz="3948"/>
            </a:pPr>
            <a:r>
              <a:t>Using the issues as a structure</a:t>
            </a:r>
          </a:p>
          <a:p>
            <a:pPr marL="835660" indent="-537209" defTabSz="859536">
              <a:spcBef>
                <a:spcPts val="2200"/>
              </a:spcBef>
              <a:defRPr sz="3948"/>
            </a:pPr>
            <a:r>
              <a:t>Use of written submissions</a:t>
            </a:r>
          </a:p>
          <a:p>
            <a:pPr marL="835660" indent="-537209" defTabSz="859536">
              <a:spcBef>
                <a:spcPts val="2200"/>
              </a:spcBef>
              <a:defRPr sz="3948"/>
            </a:pPr>
            <a:r>
              <a:t>Foundation must be laid for any comment</a:t>
            </a:r>
          </a:p>
          <a:p>
            <a:pPr marL="835660" indent="-537209" defTabSz="859536">
              <a:spcBef>
                <a:spcPts val="2200"/>
              </a:spcBef>
              <a:defRPr sz="3948"/>
            </a:pPr>
            <a:r>
              <a:t>Keep it short</a:t>
            </a:r>
          </a:p>
          <a:p>
            <a:pPr marL="835660" indent="-537209" defTabSz="859536">
              <a:spcBef>
                <a:spcPts val="2200"/>
              </a:spcBef>
              <a:defRPr sz="3948"/>
            </a:pPr>
            <a:r>
              <a:t>What is the pivotal point?</a:t>
            </a:r>
          </a:p>
          <a:p>
            <a:pPr marL="835660" indent="-537209" defTabSz="859536">
              <a:spcBef>
                <a:spcPts val="2200"/>
              </a:spcBef>
              <a:defRPr sz="3948"/>
            </a:pPr>
            <a:r>
              <a:t>Make any necessary concessions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losing Submissions (2)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/>
          <a:p>
            <a:r>
              <a:t>Closing Submissions (2)</a:t>
            </a:r>
          </a:p>
        </p:txBody>
      </p:sp>
      <p:sp>
        <p:nvSpPr>
          <p:cNvPr id="175" name="Deal with the ways in which the evidence assists your case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Deal with the ways in which the evidence assists your case</a:t>
            </a:r>
          </a:p>
          <a:p>
            <a:pPr marL="889000"/>
            <a:r>
              <a:t>Make submissions on credibility</a:t>
            </a:r>
          </a:p>
          <a:p>
            <a:pPr marL="889000"/>
            <a:r>
              <a:t>Make sure you deal with the weak points in your own case</a:t>
            </a:r>
          </a:p>
          <a:p>
            <a:pPr marL="889000"/>
            <a:r>
              <a:t>Never throw down the gauntlet to the Tribunal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losing Submissions (3)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/>
          <a:p>
            <a:r>
              <a:t>Closing Submissions (3)</a:t>
            </a:r>
          </a:p>
        </p:txBody>
      </p:sp>
      <p:sp>
        <p:nvSpPr>
          <p:cNvPr id="178" name="Use of authorities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Use of authorities</a:t>
            </a:r>
          </a:p>
          <a:p>
            <a:pPr marL="889000"/>
            <a:r>
              <a:t>Deal with questions and points raised during the hearing by the Tribunal</a:t>
            </a:r>
          </a:p>
          <a:p>
            <a:pPr marL="889000"/>
            <a:r>
              <a:t>Dealing with judicial interruptions</a:t>
            </a:r>
          </a:p>
          <a:p>
            <a:pPr marL="889000"/>
            <a:r>
              <a:t>Show the Tribunal “the way home”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ontact detai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Contact details</a:t>
            </a:r>
          </a:p>
        </p:txBody>
      </p:sp>
      <p:sp>
        <p:nvSpPr>
          <p:cNvPr id="181" name="My website is www.johnsprack.co.uk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My website is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www.johnsprack.co.uk</a:t>
            </a:r>
          </a:p>
          <a:p>
            <a:r>
              <a:t>If you would like to receive my occasional newsletter on employment law fill in the sheet</a:t>
            </a:r>
          </a:p>
          <a:p>
            <a:r>
              <a:t>Make sure your email address is legible!</a:t>
            </a:r>
          </a:p>
          <a:p>
            <a:r>
              <a:t>No need to fill it in if you have already received it - I will continue to send to you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eliminary Points (1)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/>
          <a:p>
            <a:r>
              <a:t>Preliminary Points (1)</a:t>
            </a:r>
          </a:p>
        </p:txBody>
      </p:sp>
      <p:sp>
        <p:nvSpPr>
          <p:cNvPr id="136" name="What are the disputed legal issues in the case?…"/>
          <p:cNvSpPr txBox="1">
            <a:spLocks noGrp="1"/>
          </p:cNvSpPr>
          <p:nvPr>
            <p:ph type="body" idx="1"/>
          </p:nvPr>
        </p:nvSpPr>
        <p:spPr>
          <a:xfrm>
            <a:off x="1269998" y="27177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What are the disputed legal issues in the case?</a:t>
            </a:r>
          </a:p>
          <a:p>
            <a:pPr marL="889000"/>
            <a:r>
              <a:t>What factual issues do they give rise to?</a:t>
            </a:r>
          </a:p>
          <a:p>
            <a:pPr marL="889000"/>
            <a:r>
              <a:t>What is your case in relation to those issues?</a:t>
            </a:r>
          </a:p>
          <a:p>
            <a:pPr marL="889000"/>
            <a:r>
              <a:t>What is your opponent’s case?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reliminary Points (2)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/>
          <a:p>
            <a:r>
              <a:t>Preliminary Points (2)</a:t>
            </a:r>
          </a:p>
        </p:txBody>
      </p:sp>
      <p:sp>
        <p:nvSpPr>
          <p:cNvPr id="139" name="Chronologies and their use…"/>
          <p:cNvSpPr txBox="1">
            <a:spLocks noGrp="1"/>
          </p:cNvSpPr>
          <p:nvPr>
            <p:ph type="body" idx="1"/>
          </p:nvPr>
        </p:nvSpPr>
        <p:spPr>
          <a:xfrm>
            <a:off x="1003298" y="21716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35660" indent="-537209" defTabSz="859536">
              <a:spcBef>
                <a:spcPts val="2200"/>
              </a:spcBef>
              <a:defRPr sz="3900"/>
            </a:pPr>
            <a:r>
              <a:t>Chronologies and their use</a:t>
            </a:r>
          </a:p>
          <a:p>
            <a:pPr marL="835660" indent="-537209" defTabSz="859536">
              <a:spcBef>
                <a:spcPts val="2200"/>
              </a:spcBef>
              <a:defRPr sz="3900"/>
            </a:pPr>
            <a:r>
              <a:t>The skeleton: when needed and its contents</a:t>
            </a:r>
          </a:p>
          <a:p>
            <a:pPr marL="835660" indent="-537209" defTabSz="859536">
              <a:spcBef>
                <a:spcPts val="2200"/>
              </a:spcBef>
              <a:defRPr sz="3900"/>
            </a:pPr>
            <a:r>
              <a:t>Core documents/essential reading</a:t>
            </a:r>
          </a:p>
          <a:p>
            <a:pPr marL="835660" indent="-537209" defTabSz="859536">
              <a:spcBef>
                <a:spcPts val="2200"/>
              </a:spcBef>
              <a:defRPr sz="3900"/>
            </a:pPr>
            <a:r>
              <a:t>Glossary</a:t>
            </a:r>
          </a:p>
          <a:p>
            <a:pPr marL="835660" indent="-537209" defTabSz="859536">
              <a:spcBef>
                <a:spcPts val="2200"/>
              </a:spcBef>
              <a:defRPr sz="3900"/>
            </a:pPr>
            <a:r>
              <a:t>Cast list</a:t>
            </a:r>
          </a:p>
          <a:p>
            <a:pPr marL="835660" indent="-537209" defTabSz="859536">
              <a:spcBef>
                <a:spcPts val="2200"/>
              </a:spcBef>
              <a:defRPr sz="3900"/>
            </a:pPr>
            <a:r>
              <a:t>Organogram</a:t>
            </a:r>
          </a:p>
          <a:p>
            <a:pPr marL="835660" indent="-537209" defTabSz="859536">
              <a:spcBef>
                <a:spcPts val="2200"/>
              </a:spcBef>
              <a:defRPr sz="3900"/>
            </a:pPr>
            <a:r>
              <a:t>List of important disputed/agreed facts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onsidering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77822">
              <a:defRPr sz="8000"/>
            </a:pPr>
            <a:r>
              <a:t>Considering </a:t>
            </a:r>
          </a:p>
          <a:p>
            <a:pPr defTabSz="877822">
              <a:defRPr sz="8000"/>
            </a:pPr>
            <a:r>
              <a:t>your own case</a:t>
            </a:r>
          </a:p>
        </p:txBody>
      </p:sp>
      <p:sp>
        <p:nvSpPr>
          <p:cNvPr id="142" name="How will you persuade the Tribunal that your case in relation to the disputed issues is more likely to be true?…"/>
          <p:cNvSpPr txBox="1">
            <a:spLocks noGrp="1"/>
          </p:cNvSpPr>
          <p:nvPr>
            <p:ph type="body" idx="1"/>
          </p:nvPr>
        </p:nvSpPr>
        <p:spPr>
          <a:xfrm>
            <a:off x="1270000" y="2705099"/>
            <a:ext cx="10464800" cy="5840415"/>
          </a:xfrm>
          <a:prstGeom prst="rect">
            <a:avLst/>
          </a:prstGeom>
        </p:spPr>
        <p:txBody>
          <a:bodyPr/>
          <a:lstStyle/>
          <a:p>
            <a:pPr marL="421105" indent="-421105">
              <a:spcBef>
                <a:spcPts val="700"/>
              </a:spcBef>
              <a:buClrTx/>
              <a:buSzPct val="100000"/>
              <a:buFontTx/>
            </a:pPr>
            <a:r>
              <a:t>How will you persuade the Tribunal that your case in relation to the disputed issues is more likely to be true?</a:t>
            </a:r>
          </a:p>
          <a:p>
            <a:pPr marL="382586" indent="-342899">
              <a:spcBef>
                <a:spcPts val="700"/>
              </a:spcBef>
              <a:buSzPct val="100000"/>
              <a:buFont typeface="Arial"/>
            </a:pPr>
            <a:r>
              <a:t>What evidence will you put forward?</a:t>
            </a:r>
          </a:p>
          <a:p>
            <a:pPr marL="382586" indent="-342899">
              <a:spcBef>
                <a:spcPts val="700"/>
              </a:spcBef>
              <a:buSzPct val="100000"/>
              <a:buFont typeface="Arial"/>
            </a:pPr>
            <a:r>
              <a:t>Prepare (or consider) statements of your own witnesses</a:t>
            </a:r>
          </a:p>
          <a:p>
            <a:pPr marL="382586" indent="-342899">
              <a:spcBef>
                <a:spcPts val="700"/>
              </a:spcBef>
              <a:buSzPct val="100000"/>
              <a:buFont typeface="Arial"/>
            </a:pPr>
            <a:r>
              <a:t>When to prepare your draft closing submissions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reparing for XX of opposing witnesses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>
            <a:lvl1pPr defTabSz="877822">
              <a:defRPr sz="8000"/>
            </a:lvl1pPr>
          </a:lstStyle>
          <a:p>
            <a:r>
              <a:t>Preparing for XX of opposing witnesses</a:t>
            </a:r>
          </a:p>
        </p:txBody>
      </p:sp>
      <p:sp>
        <p:nvSpPr>
          <p:cNvPr id="145" name="What kind of witness is this? helpful, damaging, neutral?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What kind of witness is this? helpful, damaging, neutral?</a:t>
            </a:r>
          </a:p>
          <a:p>
            <a:pPr marL="889000"/>
            <a:r>
              <a:t>If damaging, what is the reason? mistaken, prejudiced, lying?</a:t>
            </a:r>
          </a:p>
          <a:p>
            <a:pPr marL="889000"/>
            <a:r>
              <a:t>What elements of the witness’ evidence are implausible?</a:t>
            </a:r>
          </a:p>
          <a:p>
            <a:pPr marL="889000"/>
            <a:r>
              <a:t>And what about inconsistency?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he Hearing: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77822">
              <a:defRPr sz="8000"/>
            </a:pPr>
            <a:r>
              <a:t>The Hearing: </a:t>
            </a:r>
          </a:p>
          <a:p>
            <a:pPr defTabSz="877822">
              <a:defRPr sz="8000"/>
            </a:pPr>
            <a:r>
              <a:t>general points</a:t>
            </a:r>
          </a:p>
        </p:txBody>
      </p:sp>
      <p:sp>
        <p:nvSpPr>
          <p:cNvPr id="148" name="Arrive early and make sure your witnesses do…"/>
          <p:cNvSpPr txBox="1">
            <a:spLocks noGrp="1"/>
          </p:cNvSpPr>
          <p:nvPr>
            <p:ph type="body" idx="1"/>
          </p:nvPr>
        </p:nvSpPr>
        <p:spPr>
          <a:xfrm>
            <a:off x="1270000" y="2705099"/>
            <a:ext cx="10464800" cy="5840415"/>
          </a:xfrm>
          <a:prstGeom prst="rect">
            <a:avLst/>
          </a:prstGeom>
        </p:spPr>
        <p:txBody>
          <a:bodyPr/>
          <a:lstStyle/>
          <a:p>
            <a:pPr marL="611596" indent="-509663" defTabSz="815461">
              <a:spcBef>
                <a:spcPts val="2000"/>
              </a:spcBef>
              <a:defRPr sz="3731"/>
            </a:pPr>
            <a:r>
              <a:t>Arrive early and make sure your witnesses do</a:t>
            </a:r>
          </a:p>
          <a:p>
            <a:pPr marL="611596" indent="-509663" defTabSz="815461">
              <a:spcBef>
                <a:spcPts val="2000"/>
              </a:spcBef>
              <a:defRPr sz="3731"/>
            </a:pPr>
            <a:r>
              <a:t>Make sure they read and check their statements</a:t>
            </a:r>
          </a:p>
          <a:p>
            <a:pPr marL="611596" indent="-509663" defTabSz="815461">
              <a:spcBef>
                <a:spcPts val="2000"/>
              </a:spcBef>
              <a:defRPr sz="3731"/>
            </a:pPr>
            <a:r>
              <a:t>Liaise with the clerk and hand over relevant papers</a:t>
            </a:r>
          </a:p>
          <a:p>
            <a:pPr marL="611596" indent="-509663" defTabSz="815461">
              <a:spcBef>
                <a:spcPts val="2000"/>
              </a:spcBef>
              <a:defRPr sz="3731"/>
            </a:pPr>
            <a:r>
              <a:t>Hearing will be less formal than a court in some respects</a:t>
            </a:r>
          </a:p>
          <a:p>
            <a:pPr marL="611596" indent="-509663" defTabSz="815461">
              <a:spcBef>
                <a:spcPts val="2000"/>
              </a:spcBef>
              <a:defRPr sz="3731"/>
            </a:pPr>
            <a:r>
              <a:t>Work out who begins</a:t>
            </a:r>
          </a:p>
          <a:p>
            <a:pPr marL="611596" indent="-509663" defTabSz="815461">
              <a:spcBef>
                <a:spcPts val="2000"/>
              </a:spcBef>
              <a:defRPr sz="3731"/>
            </a:pPr>
            <a:r>
              <a:t>The list of issues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ealing with your own witnesses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>
            <a:lvl1pPr defTabSz="877822">
              <a:defRPr sz="8000"/>
            </a:lvl1pPr>
          </a:lstStyle>
          <a:p>
            <a:r>
              <a:t>Dealing with your own witnesses</a:t>
            </a:r>
          </a:p>
        </p:txBody>
      </p:sp>
      <p:sp>
        <p:nvSpPr>
          <p:cNvPr id="151" name="Impact of tribunal reading the statements in advance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Impact of tribunal reading the statements in advance</a:t>
            </a:r>
          </a:p>
          <a:p>
            <a:pPr marL="889000"/>
            <a:r>
              <a:t>Familiarisation is OK; coaching is not!</a:t>
            </a:r>
          </a:p>
          <a:p>
            <a:pPr marL="889000"/>
            <a:r>
              <a:t>Preparing the witness for xx</a:t>
            </a:r>
          </a:p>
          <a:p>
            <a:pPr marL="889000"/>
            <a:r>
              <a:t>Supplementaries: why the Tribunal will not like them</a:t>
            </a:r>
          </a:p>
          <a:p>
            <a:pPr marL="889000"/>
            <a:r>
              <a:t>Applying to ask supplementaries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Leading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/>
          <a:p>
            <a:r>
              <a:t>Leading</a:t>
            </a:r>
          </a:p>
        </p:txBody>
      </p:sp>
      <p:sp>
        <p:nvSpPr>
          <p:cNvPr id="154" name="What is a leading question?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What is a leading question?</a:t>
            </a:r>
          </a:p>
          <a:p>
            <a:pPr marL="889000"/>
            <a:r>
              <a:t>When you can and cannot lead - XIC and RX when in dispute</a:t>
            </a:r>
          </a:p>
          <a:p>
            <a:pPr marL="889000"/>
            <a:r>
              <a:t>How to avoid leading questions - what when why how where?</a:t>
            </a:r>
          </a:p>
          <a:p>
            <a:pPr marL="889000"/>
            <a:r>
              <a:t>Explain, describe, tell us etc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What to do during XX of your witness"/>
          <p:cNvSpPr txBox="1">
            <a:spLocks noGrp="1"/>
          </p:cNvSpPr>
          <p:nvPr>
            <p:ph type="title"/>
          </p:nvPr>
        </p:nvSpPr>
        <p:spPr>
          <a:xfrm>
            <a:off x="1269998" y="239710"/>
            <a:ext cx="10464804" cy="2465392"/>
          </a:xfrm>
          <a:prstGeom prst="rect">
            <a:avLst/>
          </a:prstGeom>
        </p:spPr>
        <p:txBody>
          <a:bodyPr/>
          <a:lstStyle>
            <a:lvl1pPr defTabSz="877822">
              <a:defRPr sz="8000"/>
            </a:lvl1pPr>
          </a:lstStyle>
          <a:p>
            <a:r>
              <a:t>What to do during XX of your witness </a:t>
            </a:r>
          </a:p>
        </p:txBody>
      </p:sp>
      <p:sp>
        <p:nvSpPr>
          <p:cNvPr id="157" name="Taking a note of XX…"/>
          <p:cNvSpPr txBox="1">
            <a:spLocks noGrp="1"/>
          </p:cNvSpPr>
          <p:nvPr>
            <p:ph type="body" idx="1"/>
          </p:nvPr>
        </p:nvSpPr>
        <p:spPr>
          <a:xfrm>
            <a:off x="1269998" y="2705098"/>
            <a:ext cx="10464804" cy="5840417"/>
          </a:xfrm>
          <a:prstGeom prst="rect">
            <a:avLst/>
          </a:prstGeom>
        </p:spPr>
        <p:txBody>
          <a:bodyPr/>
          <a:lstStyle/>
          <a:p>
            <a:pPr marL="889000"/>
            <a:r>
              <a:t>Taking a note of XX</a:t>
            </a:r>
          </a:p>
          <a:p>
            <a:pPr marL="889000"/>
            <a:r>
              <a:t>Whether to object </a:t>
            </a:r>
          </a:p>
          <a:p>
            <a:pPr marL="889000"/>
            <a:r>
              <a:t>When and how to object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Custom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</vt:lpstr>
      <vt:lpstr>Employment Tribunal Advocacy</vt:lpstr>
      <vt:lpstr>Preliminary Points (1)</vt:lpstr>
      <vt:lpstr>Preliminary Points (2)</vt:lpstr>
      <vt:lpstr>Considering  your own case</vt:lpstr>
      <vt:lpstr>Preparing for XX of opposing witnesses</vt:lpstr>
      <vt:lpstr>The Hearing:  general points</vt:lpstr>
      <vt:lpstr>Dealing with your own witnesses</vt:lpstr>
      <vt:lpstr>Leading</vt:lpstr>
      <vt:lpstr>What to do during XX of your witness </vt:lpstr>
      <vt:lpstr>The Process of Cross-examining (1)</vt:lpstr>
      <vt:lpstr>The Process of Cross-examining (2)</vt:lpstr>
      <vt:lpstr>Tribunal Questions</vt:lpstr>
      <vt:lpstr>Re-examination (RX)</vt:lpstr>
      <vt:lpstr>Closing Submissions (1)</vt:lpstr>
      <vt:lpstr>Closing Submissions (2)</vt:lpstr>
      <vt:lpstr>Closing Submissions (3)</vt:lpstr>
      <vt:lpstr>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Tribunal Advocacy</dc:title>
  <dc:creator>Richard Pitkethly</dc:creator>
  <cp:lastModifiedBy>Richard Pitkethly</cp:lastModifiedBy>
  <cp:revision>1</cp:revision>
  <dcterms:modified xsi:type="dcterms:W3CDTF">2019-09-23T09:11:51Z</dcterms:modified>
</cp:coreProperties>
</file>