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sldIdLst>
    <p:sldId id="256" r:id="rId5"/>
    <p:sldId id="263" r:id="rId6"/>
    <p:sldId id="264" r:id="rId7"/>
    <p:sldId id="266" r:id="rId8"/>
    <p:sldId id="265" r:id="rId9"/>
    <p:sldId id="267" r:id="rId10"/>
  </p:sldIdLst>
  <p:sldSz cx="9144000" cy="6858000" type="screen4x3"/>
  <p:notesSz cx="6881813" cy="10002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r">
              <a:defRPr sz="1300"/>
            </a:lvl1pPr>
          </a:lstStyle>
          <a:p>
            <a:fld id="{99FE67A2-82E1-44BA-889E-9D7C3A186964}" type="datetimeFigureOut">
              <a:rPr lang="en-GB" smtClean="0"/>
              <a:pPr/>
              <a:t>25/09/2018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50888"/>
            <a:ext cx="4997450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78" tIns="48239" rIns="96478" bIns="48239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751348"/>
            <a:ext cx="5505450" cy="4501277"/>
          </a:xfrm>
          <a:prstGeom prst="rect">
            <a:avLst/>
          </a:prstGeom>
        </p:spPr>
        <p:txBody>
          <a:bodyPr vert="horz" lIns="96478" tIns="48239" rIns="96478" bIns="4823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0096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950096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r">
              <a:defRPr sz="1300"/>
            </a:lvl1pPr>
          </a:lstStyle>
          <a:p>
            <a:fld id="{FE8ECB17-0B4A-4F90-8D81-DD436096B93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5835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400" dirty="0"/>
              <a:t>Housekeeping</a:t>
            </a:r>
          </a:p>
          <a:p>
            <a:endParaRPr lang="en-GB" sz="1400" dirty="0"/>
          </a:p>
          <a:p>
            <a:r>
              <a:rPr lang="en-GB" sz="1400" dirty="0"/>
              <a:t>Sign in Sheet</a:t>
            </a:r>
          </a:p>
          <a:p>
            <a:endParaRPr lang="en-GB" sz="1400" dirty="0"/>
          </a:p>
          <a:p>
            <a:r>
              <a:rPr lang="en-GB" sz="1400" dirty="0"/>
              <a:t>E mail address</a:t>
            </a:r>
          </a:p>
          <a:p>
            <a:endParaRPr lang="en-GB" sz="1400" dirty="0"/>
          </a:p>
          <a:p>
            <a:r>
              <a:rPr lang="en-GB" sz="1400" dirty="0"/>
              <a:t>Tea and Coffee</a:t>
            </a:r>
          </a:p>
          <a:p>
            <a:endParaRPr lang="en-GB" sz="1400" dirty="0"/>
          </a:p>
          <a:p>
            <a:r>
              <a:rPr lang="en-GB" sz="1400" dirty="0"/>
              <a:t>Toilets</a:t>
            </a:r>
          </a:p>
          <a:p>
            <a:endParaRPr lang="en-GB" sz="1400" dirty="0"/>
          </a:p>
          <a:p>
            <a:r>
              <a:rPr lang="en-GB" sz="1400" dirty="0"/>
              <a:t>Fire Alarm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ECB17-0B4A-4F90-8D81-DD436096B936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E201-67F0-45D2-A9BF-866DCBE683DF}" type="datetimeFigureOut">
              <a:rPr lang="en-GB" smtClean="0"/>
              <a:pPr/>
              <a:t>25/09/2018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8174B-30A2-426F-9F51-C4230A02651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E201-67F0-45D2-A9BF-866DCBE683DF}" type="datetimeFigureOut">
              <a:rPr lang="en-GB" smtClean="0"/>
              <a:pPr/>
              <a:t>25/09/2018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8174B-30A2-426F-9F51-C4230A02651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E201-67F0-45D2-A9BF-866DCBE683DF}" type="datetimeFigureOut">
              <a:rPr lang="en-GB" smtClean="0"/>
              <a:pPr/>
              <a:t>25/09/2018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8174B-30A2-426F-9F51-C4230A02651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E201-67F0-45D2-A9BF-866DCBE683DF}" type="datetimeFigureOut">
              <a:rPr lang="en-GB" smtClean="0"/>
              <a:pPr/>
              <a:t>25/09/2018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8174B-30A2-426F-9F51-C4230A02651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E201-67F0-45D2-A9BF-866DCBE683DF}" type="datetimeFigureOut">
              <a:rPr lang="en-GB" smtClean="0"/>
              <a:pPr/>
              <a:t>25/09/2018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8174B-30A2-426F-9F51-C4230A02651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E201-67F0-45D2-A9BF-866DCBE683DF}" type="datetimeFigureOut">
              <a:rPr lang="en-GB" smtClean="0"/>
              <a:pPr/>
              <a:t>25/09/2018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8174B-30A2-426F-9F51-C4230A02651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E201-67F0-45D2-A9BF-866DCBE683DF}" type="datetimeFigureOut">
              <a:rPr lang="en-GB" smtClean="0"/>
              <a:pPr/>
              <a:t>25/09/2018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8174B-30A2-426F-9F51-C4230A02651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E201-67F0-45D2-A9BF-866DCBE683DF}" type="datetimeFigureOut">
              <a:rPr lang="en-GB" smtClean="0"/>
              <a:pPr/>
              <a:t>25/09/2018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8174B-30A2-426F-9F51-C4230A02651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E201-67F0-45D2-A9BF-866DCBE683DF}" type="datetimeFigureOut">
              <a:rPr lang="en-GB" smtClean="0"/>
              <a:pPr/>
              <a:t>25/09/2018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8174B-30A2-426F-9F51-C4230A02651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E201-67F0-45D2-A9BF-866DCBE683DF}" type="datetimeFigureOut">
              <a:rPr lang="en-GB" smtClean="0"/>
              <a:pPr/>
              <a:t>25/09/2018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8174B-30A2-426F-9F51-C4230A02651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E201-67F0-45D2-A9BF-866DCBE683DF}" type="datetimeFigureOut">
              <a:rPr lang="en-GB" smtClean="0"/>
              <a:pPr/>
              <a:t>25/09/2018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8174B-30A2-426F-9F51-C4230A02651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ECE201-67F0-45D2-A9BF-866DCBE683DF}" type="datetimeFigureOut">
              <a:rPr lang="en-GB" smtClean="0"/>
              <a:pPr/>
              <a:t>25/09/2018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18174B-30A2-426F-9F51-C4230A026510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recognisingexcellence.co.uk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The Advice Quality Standard </a:t>
            </a:r>
            <a:br>
              <a:rPr lang="en-GB" dirty="0"/>
            </a:br>
            <a:r>
              <a:rPr lang="en-GB" dirty="0"/>
              <a:t>(AQS)</a:t>
            </a:r>
            <a:br>
              <a:rPr lang="en-GB" dirty="0"/>
            </a:br>
            <a:r>
              <a:rPr lang="en-GB" dirty="0"/>
              <a:t>Application and Assessment Process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r>
              <a:rPr lang="en-GB" dirty="0"/>
              <a:t>Recognising Excellence</a:t>
            </a:r>
          </a:p>
          <a:p>
            <a:r>
              <a:rPr lang="en-GB" dirty="0"/>
              <a:t>September 2018</a:t>
            </a:r>
          </a:p>
        </p:txBody>
      </p:sp>
      <p:pic>
        <p:nvPicPr>
          <p:cNvPr id="1027" name="Picture 2" descr="AQS_logo onl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188640"/>
            <a:ext cx="1066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" descr="\\blg.local\root\GELFolderRedirect\ajordan\Desktop\Recognising Excellenc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038350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956983-21E6-489E-B547-933E8D62A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Application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60FD1A6-78D4-49A3-9EFA-F1309B9091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Register your interest</a:t>
            </a:r>
          </a:p>
          <a:p>
            <a:pPr lvl="1"/>
            <a:r>
              <a:rPr lang="en-GB" dirty="0">
                <a:hlinkClick r:id="rId2"/>
              </a:rPr>
              <a:t>www.recognisingexcellence.co.uk</a:t>
            </a:r>
            <a:r>
              <a:rPr lang="en-GB" dirty="0"/>
              <a:t>  or</a:t>
            </a:r>
          </a:p>
          <a:p>
            <a:pPr lvl="1"/>
            <a:r>
              <a:rPr lang="en-GB" dirty="0"/>
              <a:t>aqs@recognisingexcellence.co.uk</a:t>
            </a:r>
          </a:p>
          <a:p>
            <a:pPr lvl="1"/>
            <a:r>
              <a:rPr lang="en-GB" dirty="0"/>
              <a:t>Information Pack</a:t>
            </a:r>
          </a:p>
          <a:p>
            <a:pPr lvl="1"/>
            <a:r>
              <a:rPr lang="en-GB" dirty="0"/>
              <a:t>Access to RE in-house expertise - unlimited</a:t>
            </a:r>
          </a:p>
          <a:p>
            <a:pPr lvl="1"/>
            <a:r>
              <a:rPr lang="en-GB" dirty="0"/>
              <a:t>On-line resources - restricted to members only</a:t>
            </a:r>
          </a:p>
          <a:p>
            <a:r>
              <a:rPr lang="en-GB" dirty="0"/>
              <a:t>Self-Assessment</a:t>
            </a:r>
          </a:p>
          <a:p>
            <a:pPr lvl="1"/>
            <a:r>
              <a:rPr lang="en-GB" dirty="0"/>
              <a:t>Checklist of documentation required</a:t>
            </a:r>
          </a:p>
          <a:p>
            <a:r>
              <a:rPr lang="en-GB" dirty="0"/>
              <a:t>Drafting and implementation phase</a:t>
            </a:r>
          </a:p>
          <a:p>
            <a:r>
              <a:rPr lang="en-GB" dirty="0"/>
              <a:t>Formal application for assessment</a:t>
            </a:r>
          </a:p>
          <a:p>
            <a:pPr marL="457200" lvl="1" indent="0">
              <a:buNone/>
            </a:pPr>
            <a:endParaRPr lang="en-GB" dirty="0"/>
          </a:p>
        </p:txBody>
      </p:sp>
      <p:pic>
        <p:nvPicPr>
          <p:cNvPr id="4" name="Picture 1" descr="\\blg.local\root\GELFolderRedirect\ajordan\Desktop\Recognising Excellence.jpg">
            <a:extLst>
              <a:ext uri="{FF2B5EF4-FFF2-40B4-BE49-F238E27FC236}">
                <a16:creationId xmlns:a16="http://schemas.microsoft.com/office/drawing/2014/main" xmlns="" id="{0007C76B-C9CB-4A1C-A737-B31ACAED2B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038350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AQS_logo online">
            <a:extLst>
              <a:ext uri="{FF2B5EF4-FFF2-40B4-BE49-F238E27FC236}">
                <a16:creationId xmlns:a16="http://schemas.microsoft.com/office/drawing/2014/main" xmlns="" id="{A4F12B59-F10E-4D20-A5D0-3CA9143EAC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376" y="188640"/>
            <a:ext cx="1066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19346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F85C1C-A422-4A90-AC27-2A6280F11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Application and Assessment Process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958C147-9C06-48BA-98A6-779F742BE3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GB" dirty="0"/>
          </a:p>
          <a:p>
            <a:r>
              <a:rPr lang="en-GB" dirty="0"/>
              <a:t>Desktop application</a:t>
            </a:r>
          </a:p>
          <a:p>
            <a:pPr marL="0" indent="0">
              <a:buNone/>
            </a:pPr>
            <a:endParaRPr lang="en-GB" dirty="0"/>
          </a:p>
          <a:p>
            <a:pPr lvl="1"/>
            <a:r>
              <a:rPr lang="en-GB" dirty="0"/>
              <a:t>Quality Manual and/or written policies and procedures</a:t>
            </a:r>
          </a:p>
          <a:p>
            <a:pPr lvl="1"/>
            <a:r>
              <a:rPr lang="en-GB" dirty="0"/>
              <a:t>Business Plan</a:t>
            </a:r>
          </a:p>
          <a:p>
            <a:pPr lvl="1"/>
            <a:r>
              <a:rPr lang="en-GB" dirty="0"/>
              <a:t>To determine alignment against AQS requirements</a:t>
            </a:r>
          </a:p>
          <a:p>
            <a:pPr lvl="1"/>
            <a:r>
              <a:rPr lang="en-GB" dirty="0"/>
              <a:t>Formal positioning report</a:t>
            </a:r>
          </a:p>
          <a:p>
            <a:pPr lvl="1"/>
            <a:r>
              <a:rPr lang="en-GB" dirty="0"/>
              <a:t>Action planning opportunity</a:t>
            </a:r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pic>
        <p:nvPicPr>
          <p:cNvPr id="4" name="Picture 1" descr="\\blg.local\root\GELFolderRedirect\ajordan\Desktop\Recognising Excellence.jpg">
            <a:extLst>
              <a:ext uri="{FF2B5EF4-FFF2-40B4-BE49-F238E27FC236}">
                <a16:creationId xmlns:a16="http://schemas.microsoft.com/office/drawing/2014/main" xmlns="" id="{AFEE8DFC-79D6-4820-B360-0FA6AFEE2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038350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AQS_logo online">
            <a:extLst>
              <a:ext uri="{FF2B5EF4-FFF2-40B4-BE49-F238E27FC236}">
                <a16:creationId xmlns:a16="http://schemas.microsoft.com/office/drawing/2014/main" xmlns="" id="{89EBFF1C-4EC7-48B7-A22F-47966E4AB6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188640"/>
            <a:ext cx="1066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70810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FEF71C-2ADB-4624-922B-D25F12AFA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Application and Assessment Process </a:t>
            </a:r>
            <a:r>
              <a:rPr lang="en-GB" dirty="0" err="1"/>
              <a:t>cont</a:t>
            </a:r>
            <a:r>
              <a:rPr lang="en-GB" dirty="0"/>
              <a:t>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1C4D19A-1737-464D-A276-DDD71C8C5B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r>
              <a:rPr lang="en-GB" dirty="0"/>
              <a:t>Initial Audit</a:t>
            </a:r>
          </a:p>
          <a:p>
            <a:pPr lvl="1"/>
            <a:r>
              <a:rPr lang="en-GB" dirty="0"/>
              <a:t>Site based activity</a:t>
            </a:r>
          </a:p>
          <a:p>
            <a:pPr lvl="1"/>
            <a:r>
              <a:rPr lang="en-GB" dirty="0"/>
              <a:t>Considers practical implementation of written policies and procedures</a:t>
            </a:r>
          </a:p>
          <a:p>
            <a:pPr lvl="1"/>
            <a:r>
              <a:rPr lang="en-GB" dirty="0"/>
              <a:t>Speak with staff</a:t>
            </a:r>
          </a:p>
          <a:p>
            <a:pPr lvl="1"/>
            <a:r>
              <a:rPr lang="en-GB" dirty="0"/>
              <a:t>Review case files</a:t>
            </a:r>
          </a:p>
          <a:p>
            <a:pPr lvl="1"/>
            <a:r>
              <a:rPr lang="en-GB" dirty="0"/>
              <a:t>Assessor decision</a:t>
            </a:r>
          </a:p>
          <a:p>
            <a:endParaRPr lang="en-GB" dirty="0"/>
          </a:p>
        </p:txBody>
      </p:sp>
      <p:pic>
        <p:nvPicPr>
          <p:cNvPr id="4" name="Picture 1" descr="\\blg.local\root\GELFolderRedirect\ajordan\Desktop\Recognising Excellence.jpg">
            <a:extLst>
              <a:ext uri="{FF2B5EF4-FFF2-40B4-BE49-F238E27FC236}">
                <a16:creationId xmlns:a16="http://schemas.microsoft.com/office/drawing/2014/main" xmlns="" id="{3A50EC1F-725A-44C3-9E2C-6A8BCE918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038350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AQS_logo online">
            <a:extLst>
              <a:ext uri="{FF2B5EF4-FFF2-40B4-BE49-F238E27FC236}">
                <a16:creationId xmlns:a16="http://schemas.microsoft.com/office/drawing/2014/main" xmlns="" id="{AE8116DF-EA74-4A3B-AAB9-D3A66AE1A9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188640"/>
            <a:ext cx="1066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98525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5AD56B-B7DA-4309-94AD-8C31B501B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Application and Assessment Process </a:t>
            </a:r>
            <a:r>
              <a:rPr lang="en-GB" dirty="0" err="1"/>
              <a:t>cont</a:t>
            </a:r>
            <a:r>
              <a:rPr lang="en-GB" dirty="0"/>
              <a:t>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E15E71F-7A94-44AB-AE8F-DC66B1A602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Corrective action period (where applicable)</a:t>
            </a:r>
          </a:p>
          <a:p>
            <a:r>
              <a:rPr lang="en-GB" dirty="0"/>
              <a:t>Award of the AQS</a:t>
            </a:r>
          </a:p>
          <a:p>
            <a:r>
              <a:rPr lang="en-GB" dirty="0"/>
              <a:t>Two year assessment cycle thereafter</a:t>
            </a:r>
          </a:p>
        </p:txBody>
      </p:sp>
      <p:pic>
        <p:nvPicPr>
          <p:cNvPr id="4" name="Picture 1" descr="\\blg.local\root\GELFolderRedirect\ajordan\Desktop\Recognising Excellence.jpg">
            <a:extLst>
              <a:ext uri="{FF2B5EF4-FFF2-40B4-BE49-F238E27FC236}">
                <a16:creationId xmlns:a16="http://schemas.microsoft.com/office/drawing/2014/main" xmlns="" id="{A893033D-3A4D-4000-B52E-037829FE8B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038350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AQS_logo online">
            <a:extLst>
              <a:ext uri="{FF2B5EF4-FFF2-40B4-BE49-F238E27FC236}">
                <a16:creationId xmlns:a16="http://schemas.microsoft.com/office/drawing/2014/main" xmlns="" id="{5BCD079C-A29D-46B1-8231-9048C97EB4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188640"/>
            <a:ext cx="1066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22975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48028A-6E46-456F-8D39-B13290301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/>
            </a:r>
            <a:br>
              <a:rPr lang="en-GB" dirty="0"/>
            </a:br>
            <a:r>
              <a:rPr lang="en-GB" dirty="0"/>
              <a:t>Useful Documentation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4DD937C-C2E7-484E-BE08-D7923A9C6E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AQS Standard V2</a:t>
            </a:r>
          </a:p>
          <a:p>
            <a:r>
              <a:rPr lang="en-GB" dirty="0"/>
              <a:t>Case 1 Forms (casework level applications only)</a:t>
            </a:r>
          </a:p>
          <a:p>
            <a:r>
              <a:rPr lang="en-GB" dirty="0"/>
              <a:t>Application Guidance Edition 5</a:t>
            </a:r>
          </a:p>
          <a:p>
            <a:r>
              <a:rPr lang="en-GB" dirty="0"/>
              <a:t>Audit Preparation Guide</a:t>
            </a:r>
          </a:p>
          <a:p>
            <a:r>
              <a:rPr lang="en-GB" dirty="0"/>
              <a:t>Pricing Schedule</a:t>
            </a:r>
          </a:p>
        </p:txBody>
      </p:sp>
      <p:pic>
        <p:nvPicPr>
          <p:cNvPr id="4" name="Picture 1" descr="\\blg.local\root\GELFolderRedirect\ajordan\Desktop\Recognising Excellence.jpg">
            <a:extLst>
              <a:ext uri="{FF2B5EF4-FFF2-40B4-BE49-F238E27FC236}">
                <a16:creationId xmlns:a16="http://schemas.microsoft.com/office/drawing/2014/main" xmlns="" id="{84E7CF6A-0416-49B8-A782-609BCA1FEF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038350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AQS_logo online">
            <a:extLst>
              <a:ext uri="{FF2B5EF4-FFF2-40B4-BE49-F238E27FC236}">
                <a16:creationId xmlns:a16="http://schemas.microsoft.com/office/drawing/2014/main" xmlns="" id="{1D51892D-F373-47F3-A8A4-D70F7EFC41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188640"/>
            <a:ext cx="1066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588146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C965CB9F90AF3468C1FBFF6BF9176BF" ma:contentTypeVersion="10" ma:contentTypeDescription="Create a new document." ma:contentTypeScope="" ma:versionID="726557710e8fe9a6d7c2bcfb0a113a4d">
  <xsd:schema xmlns:xsd="http://www.w3.org/2001/XMLSchema" xmlns:xs="http://www.w3.org/2001/XMLSchema" xmlns:p="http://schemas.microsoft.com/office/2006/metadata/properties" xmlns:ns2="48c94e2e-853a-4201-9aa4-a5369faa2eb9" xmlns:ns3="371641e4-6c5e-49dd-a735-9efbc75e0b07" targetNamespace="http://schemas.microsoft.com/office/2006/metadata/properties" ma:root="true" ma:fieldsID="5a9afb9236fb98034b830754d24deffb" ns2:_="" ns3:_="">
    <xsd:import namespace="48c94e2e-853a-4201-9aa4-a5369faa2eb9"/>
    <xsd:import namespace="371641e4-6c5e-49dd-a735-9efbc75e0b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EventHashCode" minOccurs="0"/>
                <xsd:element ref="ns2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c94e2e-853a-4201-9aa4-a5369faa2eb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1641e4-6c5e-49dd-a735-9efbc75e0b07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BEDC05A-8A48-4BF4-B4B4-E5BA42EC03B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07DEAB9-1E65-4BC3-AB34-AFEB3F4AD980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371641e4-6c5e-49dd-a735-9efbc75e0b07"/>
    <ds:schemaRef ds:uri="http://purl.org/dc/elements/1.1/"/>
    <ds:schemaRef ds:uri="48c94e2e-853a-4201-9aa4-a5369faa2eb9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D9D4B9A-2891-44BD-AC86-285F693BB0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c94e2e-853a-4201-9aa4-a5369faa2eb9"/>
    <ds:schemaRef ds:uri="371641e4-6c5e-49dd-a735-9efbc75e0b0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445</TotalTime>
  <Words>140</Words>
  <Application>Microsoft Office PowerPoint</Application>
  <PresentationFormat>On-screen Show (4:3)</PresentationFormat>
  <Paragraphs>56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The Advice Quality Standard  (AQS) Application and Assessment Process</vt:lpstr>
      <vt:lpstr>Application Process</vt:lpstr>
      <vt:lpstr>  Application and Assessment Process </vt:lpstr>
      <vt:lpstr>   Application and Assessment Process cont …</vt:lpstr>
      <vt:lpstr>   Application and Assessment Process cont …</vt:lpstr>
      <vt:lpstr> Useful Documentation</vt:lpstr>
    </vt:vector>
  </TitlesOfParts>
  <Company>GEL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Advice Quality Standard  (AQS)</dc:title>
  <dc:creator>Administrator</dc:creator>
  <cp:lastModifiedBy>Richard Pitkethly</cp:lastModifiedBy>
  <cp:revision>47</cp:revision>
  <dcterms:created xsi:type="dcterms:W3CDTF">2014-09-24T17:53:30Z</dcterms:created>
  <dcterms:modified xsi:type="dcterms:W3CDTF">2018-09-25T11:36:30Z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0x0101005C965CB9F90AF3468C1FBFF6BF9176BF</vt:lpwstr>
  </property>
</Properties>
</file>