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 id="269" r:id="rId15"/>
    <p:sldId id="272" r:id="rId16"/>
    <p:sldId id="270" r:id="rId17"/>
    <p:sldId id="271"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2" r:id="rId37"/>
    <p:sldId id="291" r:id="rId38"/>
    <p:sldId id="293" r:id="rId39"/>
    <p:sldId id="294" r:id="rId40"/>
    <p:sldId id="295" r:id="rId41"/>
    <p:sldId id="296" r:id="rId42"/>
    <p:sldId id="297" r:id="rId43"/>
    <p:sldId id="298" r:id="rId44"/>
    <p:sldId id="301" r:id="rId45"/>
    <p:sldId id="303" r:id="rId46"/>
    <p:sldId id="299" r:id="rId47"/>
    <p:sldId id="304" r:id="rId48"/>
    <p:sldId id="305" r:id="rId49"/>
    <p:sldId id="306" r:id="rId50"/>
    <p:sldId id="307" r:id="rId51"/>
    <p:sldId id="308" r:id="rId52"/>
    <p:sldId id="310" r:id="rId53"/>
    <p:sldId id="311" r:id="rId54"/>
    <p:sldId id="309" r:id="rId55"/>
    <p:sldId id="312"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BA8ADA2-30B4-45CE-A495-1EE138E57CFE}" type="datetimeFigureOut">
              <a:rPr lang="en-GB" smtClean="0"/>
              <a:pPr/>
              <a:t>09/03/2015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28C5FAA-B54B-4278-A7B9-1E0A3F3E3534}"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BA8ADA2-30B4-45CE-A495-1EE138E57CFE}" type="datetimeFigureOut">
              <a:rPr lang="en-GB" smtClean="0"/>
              <a:pPr/>
              <a:t>09/03/2015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28C5FAA-B54B-4278-A7B9-1E0A3F3E3534}"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BA8ADA2-30B4-45CE-A495-1EE138E57CFE}" type="datetimeFigureOut">
              <a:rPr lang="en-GB" smtClean="0"/>
              <a:pPr/>
              <a:t>09/03/2015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28C5FAA-B54B-4278-A7B9-1E0A3F3E3534}"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BA8ADA2-30B4-45CE-A495-1EE138E57CFE}" type="datetimeFigureOut">
              <a:rPr lang="en-GB" smtClean="0"/>
              <a:pPr/>
              <a:t>09/03/2015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28C5FAA-B54B-4278-A7B9-1E0A3F3E3534}"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A8ADA2-30B4-45CE-A495-1EE138E57CFE}" type="datetimeFigureOut">
              <a:rPr lang="en-GB" smtClean="0"/>
              <a:pPr/>
              <a:t>09/03/2015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28C5FAA-B54B-4278-A7B9-1E0A3F3E3534}"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BA8ADA2-30B4-45CE-A495-1EE138E57CFE}" type="datetimeFigureOut">
              <a:rPr lang="en-GB" smtClean="0"/>
              <a:pPr/>
              <a:t>09/03/2015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28C5FAA-B54B-4278-A7B9-1E0A3F3E3534}"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BA8ADA2-30B4-45CE-A495-1EE138E57CFE}" type="datetimeFigureOut">
              <a:rPr lang="en-GB" smtClean="0"/>
              <a:pPr/>
              <a:t>09/03/2015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28C5FAA-B54B-4278-A7B9-1E0A3F3E3534}"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BA8ADA2-30B4-45CE-A495-1EE138E57CFE}" type="datetimeFigureOut">
              <a:rPr lang="en-GB" smtClean="0"/>
              <a:pPr/>
              <a:t>09/03/2015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28C5FAA-B54B-4278-A7B9-1E0A3F3E3534}"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A8ADA2-30B4-45CE-A495-1EE138E57CFE}" type="datetimeFigureOut">
              <a:rPr lang="en-GB" smtClean="0"/>
              <a:pPr/>
              <a:t>09/03/2015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28C5FAA-B54B-4278-A7B9-1E0A3F3E3534}"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A8ADA2-30B4-45CE-A495-1EE138E57CFE}" type="datetimeFigureOut">
              <a:rPr lang="en-GB" smtClean="0"/>
              <a:pPr/>
              <a:t>09/03/2015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28C5FAA-B54B-4278-A7B9-1E0A3F3E3534}"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A8ADA2-30B4-45CE-A495-1EE138E57CFE}" type="datetimeFigureOut">
              <a:rPr lang="en-GB" smtClean="0"/>
              <a:pPr/>
              <a:t>09/03/2015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28C5FAA-B54B-4278-A7B9-1E0A3F3E3534}"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A8ADA2-30B4-45CE-A495-1EE138E57CFE}" type="datetimeFigureOut">
              <a:rPr lang="en-GB" smtClean="0"/>
              <a:pPr/>
              <a:t>09/03/2015</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8C5FAA-B54B-4278-A7B9-1E0A3F3E3534}"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mbchambers.co.uk/" TargetMode="External"/><Relationship Id="rId2" Type="http://schemas.openxmlformats.org/officeDocument/2006/relationships/hyperlink" Target="mailto:elizabethdwomoh@lambchambers.co.uk"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fontScale="90000"/>
          </a:bodyPr>
          <a:lstStyle/>
          <a:p>
            <a:r>
              <a:rPr lang="en-GB" b="1" dirty="0" smtClean="0"/>
              <a:t>COMMON GROUNDS FOR HOUSING POSSESSIONS</a:t>
            </a:r>
            <a:endParaRPr lang="en-GB" b="1" dirty="0"/>
          </a:p>
        </p:txBody>
      </p:sp>
      <p:sp>
        <p:nvSpPr>
          <p:cNvPr id="10" name="Content Placeholder 9"/>
          <p:cNvSpPr>
            <a:spLocks noGrp="1"/>
          </p:cNvSpPr>
          <p:nvPr>
            <p:ph idx="1"/>
          </p:nvPr>
        </p:nvSpPr>
        <p:spPr/>
        <p:txBody>
          <a:bodyPr>
            <a:normAutofit lnSpcReduction="10000"/>
          </a:bodyPr>
          <a:lstStyle/>
          <a:p>
            <a:pPr algn="ctr">
              <a:buNone/>
            </a:pPr>
            <a:endParaRPr lang="en-GB" dirty="0" smtClean="0"/>
          </a:p>
          <a:p>
            <a:pPr algn="ctr">
              <a:buNone/>
            </a:pPr>
            <a:r>
              <a:rPr lang="en-GB" b="1" dirty="0" smtClean="0"/>
              <a:t>10</a:t>
            </a:r>
            <a:r>
              <a:rPr lang="en-GB" b="1" baseline="30000" dirty="0" smtClean="0"/>
              <a:t>th</a:t>
            </a:r>
            <a:r>
              <a:rPr lang="en-GB" b="1" dirty="0" smtClean="0"/>
              <a:t> March 2015</a:t>
            </a:r>
          </a:p>
          <a:p>
            <a:pPr algn="ctr">
              <a:buNone/>
            </a:pPr>
            <a:endParaRPr lang="en-GB" dirty="0" smtClean="0"/>
          </a:p>
          <a:p>
            <a:pPr algn="ctr">
              <a:buNone/>
            </a:pPr>
            <a:r>
              <a:rPr lang="en-GB" dirty="0" smtClean="0"/>
              <a:t>BY Elizabeth Dwomoh</a:t>
            </a:r>
          </a:p>
          <a:p>
            <a:pPr algn="ctr">
              <a:buNone/>
            </a:pPr>
            <a:endParaRPr lang="en-GB" dirty="0"/>
          </a:p>
          <a:p>
            <a:pPr algn="ctr">
              <a:buNone/>
            </a:pPr>
            <a:endParaRPr lang="en-GB" dirty="0" smtClean="0"/>
          </a:p>
          <a:p>
            <a:pPr algn="ctr">
              <a:buNone/>
            </a:pPr>
            <a:endParaRPr lang="en-GB" dirty="0"/>
          </a:p>
          <a:p>
            <a:pPr algn="ctr">
              <a:buNone/>
            </a:pPr>
            <a:r>
              <a:rPr lang="en-GB" dirty="0" smtClean="0">
                <a:hlinkClick r:id="rId2"/>
              </a:rPr>
              <a:t>elizabethdwomoh@lambchambers.co.uk</a:t>
            </a:r>
            <a:endParaRPr lang="en-GB" dirty="0"/>
          </a:p>
          <a:p>
            <a:pPr algn="ctr">
              <a:buNone/>
            </a:pPr>
            <a:endParaRPr lang="en-GB" dirty="0"/>
          </a:p>
        </p:txBody>
      </p:sp>
      <p:pic>
        <p:nvPicPr>
          <p:cNvPr id="11" name="Picture 10" descr="Chambers logo - lamb with flag and words Lamb Chambers - links to homepage">
            <a:hlinkClick r:id="rId3" tooltip="Home"/>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07904" y="4077072"/>
            <a:ext cx="1704975" cy="71437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636912"/>
            <a:ext cx="8229600" cy="1143000"/>
          </a:xfrm>
        </p:spPr>
        <p:txBody>
          <a:bodyPr/>
          <a:lstStyle/>
          <a:p>
            <a:r>
              <a:rPr lang="en-GB" b="1" dirty="0" smtClean="0"/>
              <a:t>Secure tenancies</a:t>
            </a:r>
            <a:endParaRPr lang="en-GB"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 1985, 84(2)</a:t>
            </a:r>
            <a:endParaRPr lang="en-GB" dirty="0"/>
          </a:p>
        </p:txBody>
      </p:sp>
      <p:sp>
        <p:nvSpPr>
          <p:cNvPr id="3" name="Content Placeholder 2"/>
          <p:cNvSpPr>
            <a:spLocks noGrp="1"/>
          </p:cNvSpPr>
          <p:nvPr>
            <p:ph idx="1"/>
          </p:nvPr>
        </p:nvSpPr>
        <p:spPr/>
        <p:txBody>
          <a:bodyPr>
            <a:normAutofit fontScale="70000" lnSpcReduction="20000"/>
          </a:bodyPr>
          <a:lstStyle/>
          <a:p>
            <a:pPr>
              <a:buNone/>
            </a:pPr>
            <a:r>
              <a:rPr lang="en-GB" dirty="0" smtClean="0"/>
              <a:t>(2)	The court shall not make an order for possession—</a:t>
            </a:r>
          </a:p>
          <a:p>
            <a:pPr>
              <a:buNone/>
            </a:pPr>
            <a:r>
              <a:rPr lang="en-GB" dirty="0" smtClean="0"/>
              <a:t>	</a:t>
            </a:r>
          </a:p>
          <a:p>
            <a:pPr>
              <a:buNone/>
            </a:pPr>
            <a:r>
              <a:rPr lang="en-GB" dirty="0" smtClean="0"/>
              <a:t>	(a)	on the grounds set out in Part I of Schedule 2 (grounds 1 to 	8), unless it considers it reasonable to make the order,</a:t>
            </a:r>
          </a:p>
          <a:p>
            <a:pPr>
              <a:buNone/>
            </a:pPr>
            <a:r>
              <a:rPr lang="en-GB" dirty="0" smtClean="0"/>
              <a:t>	(b)	on the grounds set out in Part II of that Schedule (grounds 9 to 	11), unless it is satisfied that suitable accommodation will be 	available for the tenant when the order takes effect,</a:t>
            </a:r>
          </a:p>
          <a:p>
            <a:pPr>
              <a:buNone/>
            </a:pPr>
            <a:r>
              <a:rPr lang="en-GB" dirty="0" smtClean="0"/>
              <a:t>	(c)	on the grounds set out in Part III of that Schedule (grounds 12 	to 16), unless it both considers it reasonable to make the order 	and is satisfied that suitable accommodation will be available 	for the tenant when the order takes effect;</a:t>
            </a:r>
          </a:p>
          <a:p>
            <a:pPr>
              <a:buNone/>
            </a:pPr>
            <a:r>
              <a:rPr lang="en-GB" dirty="0" smtClean="0"/>
              <a:t>	and Part IV of that Schedule has effect for determining whether suitable accommodation will be available for a tenant.</a:t>
            </a:r>
          </a:p>
          <a:p>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 1985, Schedule 2 </a:t>
            </a:r>
            <a:endParaRPr lang="en-GB" dirty="0"/>
          </a:p>
        </p:txBody>
      </p:sp>
      <p:sp>
        <p:nvSpPr>
          <p:cNvPr id="3" name="Content Placeholder 2"/>
          <p:cNvSpPr>
            <a:spLocks noGrp="1"/>
          </p:cNvSpPr>
          <p:nvPr>
            <p:ph idx="1"/>
          </p:nvPr>
        </p:nvSpPr>
        <p:spPr>
          <a:xfrm>
            <a:off x="457200" y="1340768"/>
            <a:ext cx="8229600" cy="5112568"/>
          </a:xfrm>
        </p:spPr>
        <p:txBody>
          <a:bodyPr>
            <a:noAutofit/>
          </a:bodyPr>
          <a:lstStyle/>
          <a:p>
            <a:pPr lvl="0">
              <a:buNone/>
            </a:pPr>
            <a:r>
              <a:rPr lang="en-GB" sz="1800" dirty="0" smtClean="0"/>
              <a:t>The grounds for seeking possession in relation to a secure tenancy are as follows:</a:t>
            </a:r>
          </a:p>
          <a:p>
            <a:pPr>
              <a:buNone/>
            </a:pPr>
            <a:endParaRPr lang="en-GB" sz="1800" dirty="0" smtClean="0"/>
          </a:p>
          <a:p>
            <a:pPr>
              <a:buNone/>
            </a:pPr>
            <a:r>
              <a:rPr lang="en-GB" sz="1800" u="sng" dirty="0" smtClean="0"/>
              <a:t>Part I</a:t>
            </a:r>
            <a:r>
              <a:rPr lang="en-GB" sz="1800" dirty="0" smtClean="0"/>
              <a:t>: </a:t>
            </a:r>
          </a:p>
          <a:p>
            <a:pPr lvl="0"/>
            <a:r>
              <a:rPr lang="en-GB" sz="1800" dirty="0" smtClean="0"/>
              <a:t>Ground 1 – rent arrears or breach of the tenancy agreement</a:t>
            </a:r>
          </a:p>
          <a:p>
            <a:pPr lvl="0"/>
            <a:r>
              <a:rPr lang="en-GB" sz="1800" dirty="0" smtClean="0"/>
              <a:t>Ground 2 – nuisance/annoyance; criminal activity</a:t>
            </a:r>
          </a:p>
          <a:p>
            <a:pPr lvl="0"/>
            <a:r>
              <a:rPr lang="en-GB" sz="1800" dirty="0" smtClean="0"/>
              <a:t>Ground 2ZA – conviction for an indictable offence committed during the course of a riot</a:t>
            </a:r>
          </a:p>
          <a:p>
            <a:pPr lvl="0"/>
            <a:r>
              <a:rPr lang="en-GB" sz="1800" dirty="0" smtClean="0"/>
              <a:t>Ground 2A – domestic violence</a:t>
            </a:r>
          </a:p>
          <a:p>
            <a:pPr lvl="0"/>
            <a:r>
              <a:rPr lang="en-GB" sz="1800" dirty="0" smtClean="0"/>
              <a:t>Ground 3 – condition of dwelling-house has deteriorated by acts of waste etc.</a:t>
            </a:r>
          </a:p>
          <a:p>
            <a:pPr lvl="0"/>
            <a:r>
              <a:rPr lang="en-GB" sz="1800" dirty="0" smtClean="0"/>
              <a:t>Ground 4 – condition of furniture has deteriorated</a:t>
            </a:r>
          </a:p>
          <a:p>
            <a:pPr lvl="0"/>
            <a:r>
              <a:rPr lang="en-GB" sz="1800" dirty="0" smtClean="0"/>
              <a:t>Ground 5 – tenancy obtained by false statement</a:t>
            </a:r>
          </a:p>
          <a:p>
            <a:pPr lvl="0"/>
            <a:r>
              <a:rPr lang="en-GB" sz="1800" dirty="0" smtClean="0"/>
              <a:t>Ground 6 – tenancy assigned and premium paid</a:t>
            </a:r>
          </a:p>
          <a:p>
            <a:pPr lvl="0"/>
            <a:r>
              <a:rPr lang="en-GB" sz="1800" dirty="0" smtClean="0"/>
              <a:t>Ground 7 – dwelling-house consists of a housing other than housing accommodation</a:t>
            </a:r>
          </a:p>
          <a:p>
            <a:pPr lvl="0"/>
            <a:r>
              <a:rPr lang="en-GB" sz="1800" dirty="0" smtClean="0"/>
              <a:t>Ground 8 – temporary accommodation provided whilst works being undertaken</a:t>
            </a:r>
          </a:p>
          <a:p>
            <a:pPr>
              <a:buNone/>
            </a:pPr>
            <a:r>
              <a:rPr lang="en-GB" sz="1800" dirty="0" smtClean="0"/>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 1985, Schedule 2 continued</a:t>
            </a:r>
            <a:endParaRPr lang="en-GB" dirty="0"/>
          </a:p>
        </p:txBody>
      </p:sp>
      <p:sp>
        <p:nvSpPr>
          <p:cNvPr id="3" name="Content Placeholder 2"/>
          <p:cNvSpPr>
            <a:spLocks noGrp="1"/>
          </p:cNvSpPr>
          <p:nvPr>
            <p:ph idx="1"/>
          </p:nvPr>
        </p:nvSpPr>
        <p:spPr/>
        <p:txBody>
          <a:bodyPr>
            <a:normAutofit/>
          </a:bodyPr>
          <a:lstStyle/>
          <a:p>
            <a:pPr>
              <a:buNone/>
            </a:pPr>
            <a:r>
              <a:rPr lang="en-GB" sz="1800" u="sng" dirty="0" smtClean="0"/>
              <a:t>Part II</a:t>
            </a:r>
            <a:r>
              <a:rPr lang="en-GB" sz="1800" dirty="0" smtClean="0"/>
              <a:t>:</a:t>
            </a:r>
          </a:p>
          <a:p>
            <a:pPr lvl="0"/>
            <a:r>
              <a:rPr lang="en-GB" sz="1800" dirty="0" smtClean="0"/>
              <a:t>Ground 9 – overcrowding</a:t>
            </a:r>
          </a:p>
          <a:p>
            <a:pPr lvl="0"/>
            <a:r>
              <a:rPr lang="en-GB" sz="1800" dirty="0" smtClean="0"/>
              <a:t>Ground 10 – landlord is carrying out works </a:t>
            </a:r>
          </a:p>
          <a:p>
            <a:pPr lvl="0"/>
            <a:r>
              <a:rPr lang="en-GB" sz="1800" dirty="0" smtClean="0"/>
              <a:t>Ground 11 – landlord is a charity and the tenant’s continued occupation conflicts with the landlord’s aims</a:t>
            </a:r>
          </a:p>
          <a:p>
            <a:pPr>
              <a:buNone/>
            </a:pPr>
            <a:r>
              <a:rPr lang="en-GB" sz="1800" dirty="0" smtClean="0"/>
              <a:t> </a:t>
            </a:r>
          </a:p>
          <a:p>
            <a:pPr>
              <a:buNone/>
            </a:pPr>
            <a:r>
              <a:rPr lang="en-GB" sz="1800" u="sng" dirty="0" smtClean="0"/>
              <a:t>Part III</a:t>
            </a:r>
            <a:r>
              <a:rPr lang="en-GB" sz="1800" dirty="0" smtClean="0"/>
              <a:t>:</a:t>
            </a:r>
          </a:p>
          <a:p>
            <a:pPr lvl="0"/>
            <a:r>
              <a:rPr lang="en-GB" sz="1800" dirty="0" smtClean="0"/>
              <a:t>Ground 12 – accommodation is required for landlord’s employees</a:t>
            </a:r>
          </a:p>
          <a:p>
            <a:pPr lvl="0"/>
            <a:r>
              <a:rPr lang="en-GB" sz="1800" dirty="0" smtClean="0"/>
              <a:t>Ground 13 – accommodation required for the physically disabled</a:t>
            </a:r>
          </a:p>
          <a:p>
            <a:pPr lvl="0"/>
            <a:r>
              <a:rPr lang="en-GB" sz="1800" dirty="0" smtClean="0"/>
              <a:t>Ground 14 – accommodation required by housing association or housing trusts for special needs</a:t>
            </a:r>
          </a:p>
          <a:p>
            <a:pPr lvl="0"/>
            <a:r>
              <a:rPr lang="en-GB" sz="1800" dirty="0" smtClean="0"/>
              <a:t>Ground 15 – accommodation required for special needs</a:t>
            </a:r>
          </a:p>
          <a:p>
            <a:pPr lvl="0"/>
            <a:r>
              <a:rPr lang="en-GB" sz="1800" dirty="0" smtClean="0"/>
              <a:t>Ground 16 – under occupation</a:t>
            </a:r>
          </a:p>
          <a:p>
            <a:endParaRPr lang="en-GB" sz="1800" dirty="0" smtClean="0"/>
          </a:p>
          <a:p>
            <a:endParaRPr lang="en-GB" sz="1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The Notice of Seeking Possession (NOSP)</a:t>
            </a:r>
            <a:endParaRPr lang="en-GB" dirty="0"/>
          </a:p>
        </p:txBody>
      </p:sp>
      <p:sp>
        <p:nvSpPr>
          <p:cNvPr id="3" name="Content Placeholder 2"/>
          <p:cNvSpPr>
            <a:spLocks noGrp="1"/>
          </p:cNvSpPr>
          <p:nvPr>
            <p:ph idx="1"/>
          </p:nvPr>
        </p:nvSpPr>
        <p:spPr/>
        <p:txBody>
          <a:bodyPr/>
          <a:lstStyle/>
          <a:p>
            <a:pPr lvl="0"/>
            <a:r>
              <a:rPr lang="en-GB" dirty="0" smtClean="0"/>
              <a:t>a NOSP served by a landlord should inform the tenant of the following:</a:t>
            </a:r>
          </a:p>
          <a:p>
            <a:pPr lvl="0"/>
            <a:r>
              <a:rPr lang="en-GB" dirty="0" smtClean="0"/>
              <a:t>the factual matters upon which the landlord will rely on;</a:t>
            </a:r>
          </a:p>
          <a:p>
            <a:pPr lvl="0"/>
            <a:r>
              <a:rPr lang="en-GB" dirty="0" smtClean="0"/>
              <a:t>the legal ground(s) relied upon by the landlord to recover possession; and</a:t>
            </a:r>
          </a:p>
          <a:p>
            <a:r>
              <a:rPr lang="en-GB" dirty="0" smtClean="0"/>
              <a:t> the date after which possession proceedings will be brought.</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Technical defence: defective NOSP</a:t>
            </a:r>
            <a:endParaRPr lang="en-GB" b="1" dirty="0"/>
          </a:p>
        </p:txBody>
      </p:sp>
      <p:sp>
        <p:nvSpPr>
          <p:cNvPr id="3" name="Content Placeholder 2"/>
          <p:cNvSpPr>
            <a:spLocks noGrp="1"/>
          </p:cNvSpPr>
          <p:nvPr>
            <p:ph idx="1"/>
          </p:nvPr>
        </p:nvSpPr>
        <p:spPr/>
        <p:txBody>
          <a:bodyPr>
            <a:normAutofit fontScale="85000" lnSpcReduction="20000"/>
          </a:bodyPr>
          <a:lstStyle/>
          <a:p>
            <a:pPr lvl="0">
              <a:buNone/>
            </a:pPr>
            <a:r>
              <a:rPr lang="en-GB" dirty="0" smtClean="0"/>
              <a:t>	A NOSP is defective if it does not comply with the following rules set out in HA 1985, s.83(2):</a:t>
            </a:r>
          </a:p>
          <a:p>
            <a:pPr>
              <a:buNone/>
            </a:pPr>
            <a:r>
              <a:rPr lang="en-GB" dirty="0" smtClean="0"/>
              <a:t> </a:t>
            </a:r>
          </a:p>
          <a:p>
            <a:pPr>
              <a:buNone/>
            </a:pPr>
            <a:r>
              <a:rPr lang="en-GB" dirty="0" smtClean="0"/>
              <a:t>	(2)	A notice under this section shall—</a:t>
            </a:r>
          </a:p>
          <a:p>
            <a:pPr>
              <a:buNone/>
            </a:pPr>
            <a:r>
              <a:rPr lang="en-GB" dirty="0" smtClean="0"/>
              <a:t>		(a)	be in a form prescribed by regulations made 		by the Secretary of State,</a:t>
            </a:r>
          </a:p>
          <a:p>
            <a:pPr>
              <a:buNone/>
            </a:pPr>
            <a:r>
              <a:rPr lang="en-GB" dirty="0" smtClean="0"/>
              <a:t>		(b)	specify the ground on which the court will 		be asked to make the order, and</a:t>
            </a:r>
          </a:p>
          <a:p>
            <a:pPr>
              <a:buNone/>
            </a:pPr>
            <a:r>
              <a:rPr lang="en-GB" dirty="0" smtClean="0"/>
              <a:t>		(c)	give particulars of that ground.</a:t>
            </a:r>
          </a:p>
          <a:p>
            <a:pPr>
              <a:buNone/>
            </a:pPr>
            <a:r>
              <a:rPr lang="en-GB" dirty="0" smtClean="0"/>
              <a:t> </a:t>
            </a:r>
          </a:p>
          <a:p>
            <a:pPr lvl="0">
              <a:buNone/>
            </a:pPr>
            <a:r>
              <a:rPr lang="en-GB" dirty="0" smtClean="0"/>
              <a:t>	</a:t>
            </a:r>
          </a:p>
          <a:p>
            <a:pPr>
              <a:buNone/>
            </a:pP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Defective NOSP continued</a:t>
            </a:r>
            <a:endParaRPr lang="en-GB" b="1" dirty="0"/>
          </a:p>
        </p:txBody>
      </p:sp>
      <p:sp>
        <p:nvSpPr>
          <p:cNvPr id="3" name="Content Placeholder 2"/>
          <p:cNvSpPr>
            <a:spLocks noGrp="1"/>
          </p:cNvSpPr>
          <p:nvPr>
            <p:ph idx="1"/>
          </p:nvPr>
        </p:nvSpPr>
        <p:spPr/>
        <p:txBody>
          <a:bodyPr>
            <a:normAutofit fontScale="92500" lnSpcReduction="20000"/>
          </a:bodyPr>
          <a:lstStyle/>
          <a:p>
            <a:pPr>
              <a:buNone/>
            </a:pPr>
            <a:r>
              <a:rPr lang="en-GB" dirty="0" smtClean="0"/>
              <a:t>Further the NOSP is defective  if:</a:t>
            </a:r>
          </a:p>
          <a:p>
            <a:r>
              <a:rPr lang="en-GB" dirty="0" smtClean="0"/>
              <a:t>it fails to state that possession proceedings will commence immediately if ground 2 (nuisance), is relied upon and the date which the landlord requires possession.  In relation to the remaining grounds, the specified date for possession should be the date after which possession proceeding may be commenced;</a:t>
            </a:r>
          </a:p>
          <a:p>
            <a:pPr>
              <a:buNone/>
            </a:pPr>
            <a:endParaRPr lang="en-GB" dirty="0" smtClean="0"/>
          </a:p>
          <a:p>
            <a:r>
              <a:rPr lang="en-GB" dirty="0" smtClean="0"/>
              <a:t>the NOSP is not served on a periodic secure tenant within 12 months from the specified date.  </a:t>
            </a:r>
          </a:p>
          <a:p>
            <a:endParaRPr lang="en-GB" dirty="0" smtClean="0"/>
          </a:p>
          <a:p>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9552" y="2636912"/>
            <a:ext cx="8229600" cy="1143000"/>
          </a:xfrm>
        </p:spPr>
        <p:txBody>
          <a:bodyPr>
            <a:normAutofit/>
          </a:bodyPr>
          <a:lstStyle/>
          <a:p>
            <a:r>
              <a:rPr lang="en-GB" b="1" dirty="0" smtClean="0"/>
              <a:t>Ground 1: Rent arrears</a:t>
            </a:r>
            <a:endParaRPr lang="en-GB"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Ground 1: “Rent lawfully due from the tenant has not been paid...”</a:t>
            </a:r>
            <a:endParaRPr lang="en-GB" dirty="0"/>
          </a:p>
        </p:txBody>
      </p:sp>
      <p:sp>
        <p:nvSpPr>
          <p:cNvPr id="3" name="Content Placeholder 2"/>
          <p:cNvSpPr>
            <a:spLocks noGrp="1"/>
          </p:cNvSpPr>
          <p:nvPr>
            <p:ph idx="1"/>
          </p:nvPr>
        </p:nvSpPr>
        <p:spPr/>
        <p:txBody>
          <a:bodyPr/>
          <a:lstStyle/>
          <a:p>
            <a:pPr>
              <a:buNone/>
            </a:pPr>
            <a:endParaRPr lang="en-GB" dirty="0" smtClean="0"/>
          </a:p>
          <a:p>
            <a:r>
              <a:rPr lang="en-GB" dirty="0" smtClean="0"/>
              <a:t>What is meant by rent?</a:t>
            </a:r>
          </a:p>
          <a:p>
            <a:r>
              <a:rPr lang="en-GB" dirty="0" smtClean="0"/>
              <a:t>What is meant by rent lawfully due?</a:t>
            </a:r>
          </a:p>
          <a:p>
            <a:r>
              <a:rPr lang="en-GB" dirty="0" smtClean="0"/>
              <a:t>Is rent due from the tenant?</a:t>
            </a:r>
          </a:p>
          <a:p>
            <a:pPr>
              <a:buNone/>
            </a:pPr>
            <a:endParaRPr lang="en-GB" dirty="0" smtClean="0"/>
          </a:p>
          <a:p>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Rent arrears: reasonableness</a:t>
            </a:r>
            <a:endParaRPr lang="en-GB" dirty="0"/>
          </a:p>
        </p:txBody>
      </p:sp>
      <p:sp>
        <p:nvSpPr>
          <p:cNvPr id="3" name="Content Placeholder 2"/>
          <p:cNvSpPr>
            <a:spLocks noGrp="1"/>
          </p:cNvSpPr>
          <p:nvPr>
            <p:ph idx="1"/>
          </p:nvPr>
        </p:nvSpPr>
        <p:spPr>
          <a:xfrm>
            <a:off x="457200" y="1268760"/>
            <a:ext cx="8229600" cy="4857403"/>
          </a:xfrm>
        </p:spPr>
        <p:txBody>
          <a:bodyPr>
            <a:noAutofit/>
          </a:bodyPr>
          <a:lstStyle/>
          <a:p>
            <a:pPr lvl="0">
              <a:buNone/>
            </a:pPr>
            <a:r>
              <a:rPr lang="en-GB" sz="2200" dirty="0" smtClean="0"/>
              <a:t>	The Court is entitled to take any factor it considers relevant into consideration when making its decision.  The following  are relevant factors:</a:t>
            </a:r>
          </a:p>
          <a:p>
            <a:pPr>
              <a:buNone/>
            </a:pPr>
            <a:r>
              <a:rPr lang="en-GB" sz="2200" dirty="0" smtClean="0"/>
              <a:t> </a:t>
            </a:r>
          </a:p>
          <a:p>
            <a:pPr lvl="1">
              <a:buFont typeface="Arial" pitchFamily="34" charset="0"/>
              <a:buChar char="•"/>
            </a:pPr>
            <a:r>
              <a:rPr lang="en-GB" sz="2200" dirty="0" smtClean="0"/>
              <a:t>the duration of the tenancy;</a:t>
            </a:r>
          </a:p>
          <a:p>
            <a:pPr lvl="1">
              <a:buFont typeface="Arial" pitchFamily="34" charset="0"/>
              <a:buChar char="•"/>
            </a:pPr>
            <a:r>
              <a:rPr lang="en-GB" sz="2200" dirty="0" smtClean="0"/>
              <a:t>the level of the arrears – would a money judgment suffice?</a:t>
            </a:r>
          </a:p>
          <a:p>
            <a:pPr lvl="1">
              <a:buFont typeface="Arial" pitchFamily="34" charset="0"/>
              <a:buChar char="•"/>
            </a:pPr>
            <a:r>
              <a:rPr lang="en-GB" sz="2200" dirty="0" smtClean="0"/>
              <a:t>history of rental payments;</a:t>
            </a:r>
          </a:p>
          <a:p>
            <a:pPr lvl="1">
              <a:buFont typeface="Arial" pitchFamily="34" charset="0"/>
              <a:buChar char="•"/>
            </a:pPr>
            <a:r>
              <a:rPr lang="en-GB" sz="2200" dirty="0" smtClean="0"/>
              <a:t>whether previous agreements to pay rent arrears have been broken by the tenant;</a:t>
            </a:r>
          </a:p>
          <a:p>
            <a:pPr lvl="1">
              <a:buFont typeface="Arial" pitchFamily="34" charset="0"/>
              <a:buChar char="•"/>
            </a:pPr>
            <a:r>
              <a:rPr lang="en-GB" sz="2200" dirty="0" smtClean="0"/>
              <a:t>reasons for the arrears (e.g. Housing Benefit (“HB”) issues/bedroom tax);</a:t>
            </a:r>
          </a:p>
          <a:p>
            <a:pPr lvl="1">
              <a:buFont typeface="Arial" pitchFamily="34" charset="0"/>
              <a:buChar char="•"/>
            </a:pPr>
            <a:r>
              <a:rPr lang="en-GB" sz="2200" dirty="0" smtClean="0"/>
              <a:t>whether the landlord has followed the Protocol for Possession Claims based on Rent Arrears (“the Rent Arrears Protocol”).</a:t>
            </a:r>
          </a:p>
          <a:p>
            <a:pPr>
              <a:buNone/>
            </a:pPr>
            <a:r>
              <a:rPr lang="en-GB" sz="2200" dirty="0" smtClean="0"/>
              <a:t> </a:t>
            </a:r>
          </a:p>
          <a:p>
            <a:endParaRPr lang="en-GB" sz="2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Focus of the seminar</a:t>
            </a:r>
            <a:endParaRPr lang="en-GB" b="1" dirty="0"/>
          </a:p>
        </p:txBody>
      </p:sp>
      <p:sp>
        <p:nvSpPr>
          <p:cNvPr id="3" name="Content Placeholder 2"/>
          <p:cNvSpPr>
            <a:spLocks noGrp="1"/>
          </p:cNvSpPr>
          <p:nvPr>
            <p:ph idx="1"/>
          </p:nvPr>
        </p:nvSpPr>
        <p:spPr/>
        <p:txBody>
          <a:bodyPr>
            <a:normAutofit lnSpcReduction="10000"/>
          </a:bodyPr>
          <a:lstStyle/>
          <a:p>
            <a:pPr>
              <a:buNone/>
            </a:pPr>
            <a:r>
              <a:rPr lang="en-GB" dirty="0" smtClean="0"/>
              <a:t>This seminar focuses on the following:</a:t>
            </a:r>
          </a:p>
          <a:p>
            <a:r>
              <a:rPr lang="en-GB" dirty="0" smtClean="0"/>
              <a:t>the most commonly encountered residential tenancies;</a:t>
            </a:r>
          </a:p>
          <a:p>
            <a:r>
              <a:rPr lang="en-GB" dirty="0" smtClean="0"/>
              <a:t>the common grounds for possession used by social and private  landlords in the residential sector;  and</a:t>
            </a:r>
          </a:p>
          <a:p>
            <a:r>
              <a:rPr lang="en-GB" dirty="0" smtClean="0"/>
              <a:t>the potential substantive and technical defences that can be deployed to </a:t>
            </a:r>
            <a:r>
              <a:rPr lang="en-GB" dirty="0" err="1" smtClean="0"/>
              <a:t>assit</a:t>
            </a:r>
            <a:r>
              <a:rPr lang="en-GB" dirty="0" smtClean="0"/>
              <a:t> tenants resist their landlords’ claim for possession.</a:t>
            </a: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smtClean="0"/>
              <a:t>Protocol for Possession Claims based on Rent Arrears (“the Rent Arrears Protocol”)</a:t>
            </a:r>
            <a:endParaRPr lang="en-GB" sz="3600" dirty="0"/>
          </a:p>
        </p:txBody>
      </p:sp>
      <p:sp>
        <p:nvSpPr>
          <p:cNvPr id="3" name="Content Placeholder 2"/>
          <p:cNvSpPr>
            <a:spLocks noGrp="1"/>
          </p:cNvSpPr>
          <p:nvPr>
            <p:ph idx="1"/>
          </p:nvPr>
        </p:nvSpPr>
        <p:spPr>
          <a:xfrm>
            <a:off x="457200" y="1600200"/>
            <a:ext cx="8229600" cy="4925144"/>
          </a:xfrm>
        </p:spPr>
        <p:txBody>
          <a:bodyPr>
            <a:noAutofit/>
          </a:bodyPr>
          <a:lstStyle/>
          <a:p>
            <a:pPr lvl="0">
              <a:buNone/>
            </a:pPr>
            <a:r>
              <a:rPr lang="en-GB" sz="1500" dirty="0" smtClean="0"/>
              <a:t>Under the Rent Arrears Protocol a landlord should:</a:t>
            </a:r>
          </a:p>
          <a:p>
            <a:pPr lvl="0"/>
            <a:r>
              <a:rPr lang="en-GB" sz="1500" dirty="0" smtClean="0"/>
              <a:t>have early contact with the tenant to discuss: causes of arrears, tenant’s financial circumstances, tenant’s entitlements to benefits;</a:t>
            </a:r>
          </a:p>
          <a:p>
            <a:pPr lvl="0"/>
            <a:r>
              <a:rPr lang="en-GB" sz="1500" dirty="0" smtClean="0"/>
              <a:t>agree with the tenant if possible the tenant should try and agree affordable sums for the tenant to pay towards the arrears;</a:t>
            </a:r>
          </a:p>
          <a:p>
            <a:pPr lvl="0"/>
            <a:r>
              <a:rPr lang="en-GB" sz="1500" dirty="0" smtClean="0"/>
              <a:t>provide quarterly rent statements to the tenant in a comprehensible format;</a:t>
            </a:r>
          </a:p>
          <a:p>
            <a:pPr lvl="0"/>
            <a:r>
              <a:rPr lang="en-GB" sz="1500" dirty="0" smtClean="0"/>
              <a:t>consider whether the tenant has difficulty understanding information/is vulnerable;</a:t>
            </a:r>
          </a:p>
          <a:p>
            <a:pPr lvl="0"/>
            <a:r>
              <a:rPr lang="en-GB" sz="1500" dirty="0" smtClean="0"/>
              <a:t>agree, if possible, for arrears to be paid by direct deductions from the tenant’s benefits;</a:t>
            </a:r>
          </a:p>
          <a:p>
            <a:pPr lvl="0"/>
            <a:r>
              <a:rPr lang="en-GB" sz="1500" dirty="0" smtClean="0"/>
              <a:t>assist the tenant with issues relating to non-payment of HB;</a:t>
            </a:r>
          </a:p>
          <a:p>
            <a:pPr lvl="0"/>
            <a:r>
              <a:rPr lang="en-GB" sz="1500" dirty="0" smtClean="0"/>
              <a:t>not start the claim if the tenant (a) provided the landlord with all info to process HB claim and (b) reasonable expectation of eligibility for HB;</a:t>
            </a:r>
          </a:p>
          <a:p>
            <a:pPr lvl="0"/>
            <a:r>
              <a:rPr lang="en-GB" sz="1500" dirty="0" smtClean="0"/>
              <a:t>advise the tenant to receive advice from CAB, debt advice agencies etc;</a:t>
            </a:r>
          </a:p>
          <a:p>
            <a:pPr lvl="0"/>
            <a:r>
              <a:rPr lang="en-GB" sz="1500" dirty="0" smtClean="0"/>
              <a:t>after serving statutory notices, should make efforts to contact the tenant to discuss any problems;</a:t>
            </a:r>
          </a:p>
          <a:p>
            <a:pPr lvl="0"/>
            <a:r>
              <a:rPr lang="en-GB" sz="1500" dirty="0" smtClean="0"/>
              <a:t>should explore the possibility of an agreement being reached with the tenant to pay off the arrears;</a:t>
            </a:r>
          </a:p>
          <a:p>
            <a:pPr lvl="0"/>
            <a:r>
              <a:rPr lang="en-GB" sz="1500" dirty="0" smtClean="0"/>
              <a:t>should explore whether ADR may be a realistic possibility in addressing any issues that arise;</a:t>
            </a:r>
          </a:p>
          <a:p>
            <a:pPr lvl="0"/>
            <a:r>
              <a:rPr lang="en-GB" sz="1500" dirty="0" smtClean="0"/>
              <a:t>at least 10 days before hearing, should provide the tenant with an up-to-date rent statements and disclose his or her knowledge of the HB position;</a:t>
            </a:r>
          </a:p>
          <a:p>
            <a:r>
              <a:rPr lang="en-GB" sz="1500" dirty="0" smtClean="0"/>
              <a:t>Inform the tenant of the court hearing and postpone the hearing date if necessary.</a:t>
            </a:r>
            <a:endParaRPr lang="en-GB" sz="15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Counterclaim?</a:t>
            </a:r>
            <a:endParaRPr lang="en-GB" b="1" dirty="0"/>
          </a:p>
        </p:txBody>
      </p:sp>
      <p:sp>
        <p:nvSpPr>
          <p:cNvPr id="3" name="Content Placeholder 2"/>
          <p:cNvSpPr>
            <a:spLocks noGrp="1"/>
          </p:cNvSpPr>
          <p:nvPr>
            <p:ph idx="1"/>
          </p:nvPr>
        </p:nvSpPr>
        <p:spPr/>
        <p:txBody>
          <a:bodyPr/>
          <a:lstStyle/>
          <a:p>
            <a:pPr>
              <a:buNone/>
            </a:pPr>
            <a:r>
              <a:rPr lang="en-GB" dirty="0" smtClean="0"/>
              <a:t>	</a:t>
            </a:r>
          </a:p>
          <a:p>
            <a:pPr algn="just">
              <a:buNone/>
            </a:pPr>
            <a:r>
              <a:rPr lang="en-GB" dirty="0" smtClean="0"/>
              <a:t>	Potential to set-off any rent arrears against an award of damages for a landlord’s breach of covenant e.g. obligation to keep the property in repair.</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b="1" dirty="0" smtClean="0"/>
              <a:t>Checklist for ground 1: rent arrears claim for possession</a:t>
            </a:r>
            <a:r>
              <a:rPr lang="en-GB" sz="3200" dirty="0" smtClean="0"/>
              <a:t/>
            </a:r>
            <a:br>
              <a:rPr lang="en-GB" sz="3200" dirty="0" smtClean="0"/>
            </a:br>
            <a:endParaRPr lang="en-GB" sz="3200" dirty="0"/>
          </a:p>
        </p:txBody>
      </p:sp>
      <p:sp>
        <p:nvSpPr>
          <p:cNvPr id="3" name="Content Placeholder 2"/>
          <p:cNvSpPr>
            <a:spLocks noGrp="1"/>
          </p:cNvSpPr>
          <p:nvPr>
            <p:ph idx="1"/>
          </p:nvPr>
        </p:nvSpPr>
        <p:spPr/>
        <p:txBody>
          <a:bodyPr>
            <a:normAutofit fontScale="92500" lnSpcReduction="20000"/>
          </a:bodyPr>
          <a:lstStyle/>
          <a:p>
            <a:pPr lvl="0"/>
            <a:r>
              <a:rPr lang="en-GB" dirty="0" smtClean="0"/>
              <a:t>Is the NOSP defective?</a:t>
            </a:r>
          </a:p>
          <a:p>
            <a:pPr lvl="0"/>
            <a:r>
              <a:rPr lang="en-GB" dirty="0" smtClean="0"/>
              <a:t>What is the level of the rent arrears? Are these agreed?</a:t>
            </a:r>
          </a:p>
          <a:p>
            <a:pPr lvl="0"/>
            <a:r>
              <a:rPr lang="en-GB" dirty="0" smtClean="0"/>
              <a:t>Has the landlord followed the Rent Arrears Protocol?</a:t>
            </a:r>
          </a:p>
          <a:p>
            <a:pPr lvl="0"/>
            <a:r>
              <a:rPr lang="en-GB" dirty="0" smtClean="0"/>
              <a:t>Are there any unresolved Housing Benefit issues?</a:t>
            </a:r>
          </a:p>
          <a:p>
            <a:pPr lvl="0"/>
            <a:r>
              <a:rPr lang="en-GB" dirty="0" smtClean="0"/>
              <a:t>Can a reasonable payment agreement be reached between the parties?</a:t>
            </a:r>
          </a:p>
          <a:p>
            <a:pPr lvl="0"/>
            <a:r>
              <a:rPr lang="en-GB" dirty="0" smtClean="0"/>
              <a:t>Is there a potential for a set-off, e.g. a counterclaim for disrepair?</a:t>
            </a:r>
          </a:p>
          <a:p>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2348880"/>
            <a:ext cx="8229600" cy="1584176"/>
          </a:xfrm>
        </p:spPr>
        <p:txBody>
          <a:bodyPr>
            <a:normAutofit/>
          </a:bodyPr>
          <a:lstStyle/>
          <a:p>
            <a:r>
              <a:rPr lang="en-GB" b="1" dirty="0" smtClean="0"/>
              <a:t>Ground 2: nuisance/annoyance and criminality</a:t>
            </a:r>
            <a:endParaRPr lang="en-GB"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lstStyle/>
          <a:p>
            <a:r>
              <a:rPr lang="en-GB" dirty="0" smtClean="0"/>
              <a:t>Ground 2</a:t>
            </a:r>
            <a:endParaRPr lang="en-GB" dirty="0"/>
          </a:p>
        </p:txBody>
      </p:sp>
      <p:sp>
        <p:nvSpPr>
          <p:cNvPr id="3" name="Content Placeholder 2"/>
          <p:cNvSpPr>
            <a:spLocks noGrp="1"/>
          </p:cNvSpPr>
          <p:nvPr>
            <p:ph idx="1"/>
          </p:nvPr>
        </p:nvSpPr>
        <p:spPr>
          <a:xfrm>
            <a:off x="395536" y="1124744"/>
            <a:ext cx="8291264" cy="5472608"/>
          </a:xfrm>
        </p:spPr>
        <p:txBody>
          <a:bodyPr>
            <a:noAutofit/>
          </a:bodyPr>
          <a:lstStyle/>
          <a:p>
            <a:pPr>
              <a:buNone/>
            </a:pPr>
            <a:r>
              <a:rPr lang="en-GB" sz="2200" dirty="0" smtClean="0"/>
              <a:t>“The tenant or a person residing in or visiting the dwelling-house—</a:t>
            </a:r>
          </a:p>
          <a:p>
            <a:pPr lvl="0">
              <a:buNone/>
            </a:pPr>
            <a:r>
              <a:rPr lang="en-GB" sz="2200" dirty="0" smtClean="0"/>
              <a:t>	(a)	has been guilty of conduct causing or likely to cause a nuisance 	or annoyance to a person residing, visiting or otherwise 	engaging in a lawful activity in the locality,</a:t>
            </a:r>
          </a:p>
          <a:p>
            <a:pPr>
              <a:buNone/>
            </a:pPr>
            <a:r>
              <a:rPr lang="en-GB" sz="2200" dirty="0" smtClean="0"/>
              <a:t>	(aa)	has been guilty of conduct causing or likely to cause a nuisance 	or annoyance to the landlord of the dwelling-house, or a 	person employed (whether or not by the landlord) in 	connection with the exercise of the landlord's housing 	management functions, and that is directly or indirectly 	related to or affects those functions, or</a:t>
            </a:r>
          </a:p>
          <a:p>
            <a:pPr>
              <a:buNone/>
            </a:pPr>
            <a:r>
              <a:rPr lang="en-GB" sz="2200" dirty="0" smtClean="0"/>
              <a:t>	(b)	has been convicted of—</a:t>
            </a:r>
          </a:p>
          <a:p>
            <a:pPr>
              <a:buNone/>
            </a:pPr>
            <a:r>
              <a:rPr lang="en-GB" sz="2200" dirty="0" smtClean="0"/>
              <a:t>		(i)	using the dwelling-house or allowing it to be used for 		immoral or illegal purposes, or</a:t>
            </a:r>
          </a:p>
          <a:p>
            <a:pPr>
              <a:buNone/>
            </a:pPr>
            <a:r>
              <a:rPr lang="en-GB" sz="2200" dirty="0" smtClean="0"/>
              <a:t>		(ii)	an indictable offence committed in, or in the locality 		of, the dwelling-house.”</a:t>
            </a:r>
          </a:p>
          <a:p>
            <a:pPr>
              <a:buNone/>
            </a:pPr>
            <a:r>
              <a:rPr lang="en-GB" sz="2200" dirty="0" smtClean="0"/>
              <a:t> </a:t>
            </a:r>
            <a:endParaRPr lang="en-GB" sz="22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400" b="1" dirty="0" smtClean="0"/>
              <a:t>Nuisance/annoyance and criminality: reasonableness</a:t>
            </a:r>
            <a:br>
              <a:rPr lang="en-GB" sz="3400" b="1" dirty="0" smtClean="0"/>
            </a:br>
            <a:endParaRPr lang="en-GB" sz="3400" b="1" dirty="0"/>
          </a:p>
        </p:txBody>
      </p:sp>
      <p:sp>
        <p:nvSpPr>
          <p:cNvPr id="3" name="Content Placeholder 2"/>
          <p:cNvSpPr>
            <a:spLocks noGrp="1"/>
          </p:cNvSpPr>
          <p:nvPr>
            <p:ph idx="1"/>
          </p:nvPr>
        </p:nvSpPr>
        <p:spPr/>
        <p:txBody>
          <a:bodyPr>
            <a:normAutofit fontScale="85000" lnSpcReduction="20000"/>
          </a:bodyPr>
          <a:lstStyle/>
          <a:p>
            <a:pPr lvl="0" algn="just">
              <a:buNone/>
            </a:pPr>
            <a:r>
              <a:rPr lang="en-GB" dirty="0" smtClean="0"/>
              <a:t>HA 1985, s.85A(2):</a:t>
            </a:r>
          </a:p>
          <a:p>
            <a:pPr lvl="0" algn="just">
              <a:buNone/>
            </a:pPr>
            <a:endParaRPr lang="en-GB" dirty="0" smtClean="0"/>
          </a:p>
          <a:p>
            <a:pPr algn="just">
              <a:buNone/>
            </a:pPr>
            <a:r>
              <a:rPr lang="en-GB" dirty="0" smtClean="0"/>
              <a:t>The court must consider, in particular—</a:t>
            </a:r>
          </a:p>
          <a:p>
            <a:pPr algn="just">
              <a:buNone/>
            </a:pPr>
            <a:r>
              <a:rPr lang="en-GB" dirty="0" smtClean="0"/>
              <a:t>	(a)	the effect that the nuisance or annoyance has 	had on persons other than the person against 	whom the order is sought;</a:t>
            </a:r>
          </a:p>
          <a:p>
            <a:pPr algn="just">
              <a:buNone/>
            </a:pPr>
            <a:r>
              <a:rPr lang="en-GB" dirty="0" smtClean="0"/>
              <a:t>	(b)	any continuing effect the nuisance or annoyance 	is likely to have on such persons;</a:t>
            </a:r>
          </a:p>
          <a:p>
            <a:pPr algn="just">
              <a:buNone/>
            </a:pPr>
            <a:r>
              <a:rPr lang="en-GB" dirty="0" smtClean="0"/>
              <a:t>	(c)	the effect that the nuisance or annoyance 	would be likely to have on such persons if the 	conduct is repeated.</a:t>
            </a:r>
          </a:p>
          <a:p>
            <a:pPr algn="just"/>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Nuisance/annoyance and criminality: reasonableness continued</a:t>
            </a:r>
            <a:br>
              <a:rPr lang="en-GB" b="1" dirty="0" smtClean="0"/>
            </a:br>
            <a:endParaRPr lang="en-GB" dirty="0"/>
          </a:p>
        </p:txBody>
      </p:sp>
      <p:sp>
        <p:nvSpPr>
          <p:cNvPr id="3" name="Content Placeholder 2"/>
          <p:cNvSpPr>
            <a:spLocks noGrp="1"/>
          </p:cNvSpPr>
          <p:nvPr>
            <p:ph idx="1"/>
          </p:nvPr>
        </p:nvSpPr>
        <p:spPr/>
        <p:txBody>
          <a:bodyPr>
            <a:normAutofit fontScale="77500" lnSpcReduction="20000"/>
          </a:bodyPr>
          <a:lstStyle/>
          <a:p>
            <a:pPr>
              <a:buNone/>
            </a:pPr>
            <a:r>
              <a:rPr lang="en-GB" dirty="0" smtClean="0"/>
              <a:t>Other relevant discretionary factors:</a:t>
            </a:r>
          </a:p>
          <a:p>
            <a:pPr lvl="0"/>
            <a:r>
              <a:rPr lang="en-GB" dirty="0" smtClean="0"/>
              <a:t>the type of nuisance;</a:t>
            </a:r>
          </a:p>
          <a:p>
            <a:pPr lvl="0"/>
            <a:r>
              <a:rPr lang="en-GB" dirty="0" smtClean="0"/>
              <a:t>the frequency and duration of the nuisance;</a:t>
            </a:r>
          </a:p>
          <a:p>
            <a:pPr lvl="0"/>
            <a:r>
              <a:rPr lang="en-GB" dirty="0" smtClean="0"/>
              <a:t>any warnings issued by the landlord that have gone unheeded; </a:t>
            </a:r>
          </a:p>
          <a:p>
            <a:pPr lvl="0"/>
            <a:r>
              <a:rPr lang="en-GB" dirty="0" smtClean="0"/>
              <a:t>whether the tenant has shown remorse and is attempting to improve his or her behaviour (</a:t>
            </a:r>
            <a:r>
              <a:rPr lang="en-GB" i="1" dirty="0" smtClean="0"/>
              <a:t>Manchester CC v Higgins</a:t>
            </a:r>
            <a:r>
              <a:rPr lang="en-GB" dirty="0" smtClean="0"/>
              <a:t> [2005] EWCA Civ 1423, [2006] HLR 14);</a:t>
            </a:r>
          </a:p>
          <a:p>
            <a:pPr lvl="0"/>
            <a:r>
              <a:rPr lang="en-GB" dirty="0" smtClean="0"/>
              <a:t>criminal convictions relating to the behaviour;</a:t>
            </a:r>
          </a:p>
          <a:p>
            <a:pPr lvl="0"/>
            <a:r>
              <a:rPr lang="en-GB" dirty="0" smtClean="0"/>
              <a:t>if the anti-social behaviour is caused by a tenant’s visitors can they be prevented from visiting the property?;</a:t>
            </a:r>
          </a:p>
          <a:p>
            <a:pPr lvl="0"/>
            <a:r>
              <a:rPr lang="en-GB" dirty="0" smtClean="0"/>
              <a:t>compliance with the terms of an ASBI by the tenant.</a:t>
            </a:r>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400" b="1" dirty="0" smtClean="0"/>
              <a:t>Checklist for Ground 2: nuisance /annoyance and criminality</a:t>
            </a:r>
            <a:br>
              <a:rPr lang="en-GB" sz="3400" b="1" dirty="0" smtClean="0"/>
            </a:br>
            <a:endParaRPr lang="en-GB" sz="3400" b="1" dirty="0"/>
          </a:p>
        </p:txBody>
      </p:sp>
      <p:sp>
        <p:nvSpPr>
          <p:cNvPr id="3" name="Content Placeholder 2"/>
          <p:cNvSpPr>
            <a:spLocks noGrp="1"/>
          </p:cNvSpPr>
          <p:nvPr>
            <p:ph idx="1"/>
          </p:nvPr>
        </p:nvSpPr>
        <p:spPr/>
        <p:txBody>
          <a:bodyPr>
            <a:normAutofit fontScale="92500" lnSpcReduction="20000"/>
          </a:bodyPr>
          <a:lstStyle/>
          <a:p>
            <a:pPr lvl="0"/>
            <a:r>
              <a:rPr lang="en-GB" dirty="0" smtClean="0"/>
              <a:t>Is the NOSP defective?</a:t>
            </a:r>
          </a:p>
          <a:p>
            <a:pPr lvl="0"/>
            <a:r>
              <a:rPr lang="en-GB" dirty="0" smtClean="0"/>
              <a:t>Has the tenant requested a copy of the landlord’s anti-social behaviour policy and if so has it been followed?</a:t>
            </a:r>
          </a:p>
          <a:p>
            <a:pPr lvl="0"/>
            <a:r>
              <a:rPr lang="en-GB" dirty="0" smtClean="0"/>
              <a:t>Has the tenant’s behaviour improved?</a:t>
            </a:r>
          </a:p>
          <a:p>
            <a:pPr lvl="0"/>
            <a:r>
              <a:rPr lang="en-GB" dirty="0" smtClean="0"/>
              <a:t>Is there any prospect of the tenant’s behaviour improving in the immediate future e.g. through therapy ?</a:t>
            </a:r>
          </a:p>
          <a:p>
            <a:pPr lvl="0"/>
            <a:r>
              <a:rPr lang="en-GB" dirty="0" smtClean="0"/>
              <a:t>If a tenant’s visitors are causing the anti-social behaviour, can they be prevented from visiting the Property? </a:t>
            </a:r>
          </a:p>
          <a:p>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67544" y="2420888"/>
            <a:ext cx="8229600" cy="1143000"/>
          </a:xfrm>
        </p:spPr>
        <p:txBody>
          <a:bodyPr/>
          <a:lstStyle/>
          <a:p>
            <a:r>
              <a:rPr lang="en-GB" b="1" dirty="0" smtClean="0"/>
              <a:t>Assured tenancies</a:t>
            </a:r>
            <a:endParaRPr lang="en-GB" b="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Grounds for possession: overview</a:t>
            </a:r>
            <a:endParaRPr lang="en-GB" b="1" dirty="0"/>
          </a:p>
        </p:txBody>
      </p:sp>
      <p:sp>
        <p:nvSpPr>
          <p:cNvPr id="3" name="Content Placeholder 2"/>
          <p:cNvSpPr>
            <a:spLocks noGrp="1"/>
          </p:cNvSpPr>
          <p:nvPr>
            <p:ph idx="1"/>
          </p:nvPr>
        </p:nvSpPr>
        <p:spPr/>
        <p:txBody>
          <a:bodyPr>
            <a:normAutofit fontScale="92500" lnSpcReduction="20000"/>
          </a:bodyPr>
          <a:lstStyle/>
          <a:p>
            <a:r>
              <a:rPr lang="en-GB" dirty="0" smtClean="0"/>
              <a:t>Pursuant to HA 1988, s.7 a Court must be satisfied that one or more of the grounds set out in HA 1988, Schedule 2 is made out before an order for possession can be made.</a:t>
            </a:r>
          </a:p>
          <a:p>
            <a:r>
              <a:rPr lang="en-GB" dirty="0" smtClean="0"/>
              <a:t>Grounds 1 to 8 are mandatory grounds for possession.  If proved the Court must make a possession order.</a:t>
            </a:r>
          </a:p>
          <a:p>
            <a:r>
              <a:rPr lang="en-GB" dirty="0" smtClean="0"/>
              <a:t>Grounds 9 to 17 are discretionary grounds for possession. If proved the Court the court may exercise its discretion not to grant possession if it would not be reasonable to do so.</a:t>
            </a:r>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What type of tenancy does the tenant hold?</a:t>
            </a:r>
            <a:endParaRPr lang="en-GB" dirty="0"/>
          </a:p>
        </p:txBody>
      </p:sp>
      <p:sp>
        <p:nvSpPr>
          <p:cNvPr id="3" name="Content Placeholder 2"/>
          <p:cNvSpPr>
            <a:spLocks noGrp="1"/>
          </p:cNvSpPr>
          <p:nvPr>
            <p:ph idx="1"/>
          </p:nvPr>
        </p:nvSpPr>
        <p:spPr/>
        <p:txBody>
          <a:bodyPr/>
          <a:lstStyle/>
          <a:p>
            <a:pPr>
              <a:buNone/>
            </a:pPr>
            <a:r>
              <a:rPr lang="en-GB" dirty="0" smtClean="0"/>
              <a:t>	Identifying the nature of a tenant’s right to occupy the property is essential: </a:t>
            </a:r>
          </a:p>
          <a:p>
            <a:r>
              <a:rPr lang="en-GB" dirty="0" smtClean="0"/>
              <a:t>it determines the type of security of tenure a tenant possesses; and</a:t>
            </a:r>
          </a:p>
          <a:p>
            <a:r>
              <a:rPr lang="en-GB" dirty="0" smtClean="0"/>
              <a:t>it will dictate the substantive grounds under which a landlord can terminate a tenancy and the procedural steps he or she must take to do so.</a:t>
            </a:r>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The grounds: mandatory</a:t>
            </a:r>
            <a:endParaRPr lang="en-GB" b="1" dirty="0"/>
          </a:p>
        </p:txBody>
      </p:sp>
      <p:sp>
        <p:nvSpPr>
          <p:cNvPr id="3" name="Content Placeholder 2"/>
          <p:cNvSpPr>
            <a:spLocks noGrp="1"/>
          </p:cNvSpPr>
          <p:nvPr>
            <p:ph idx="1"/>
          </p:nvPr>
        </p:nvSpPr>
        <p:spPr/>
        <p:txBody>
          <a:bodyPr>
            <a:normAutofit fontScale="92500" lnSpcReduction="10000"/>
          </a:bodyPr>
          <a:lstStyle/>
          <a:p>
            <a:pPr lvl="0"/>
            <a:r>
              <a:rPr lang="en-GB" dirty="0" smtClean="0"/>
              <a:t>Ground 1 – Owner occupiers</a:t>
            </a:r>
          </a:p>
          <a:p>
            <a:pPr lvl="0"/>
            <a:r>
              <a:rPr lang="en-GB" dirty="0" smtClean="0"/>
              <a:t>Ground 2 – Mortgagees</a:t>
            </a:r>
          </a:p>
          <a:p>
            <a:pPr lvl="0"/>
            <a:r>
              <a:rPr lang="en-GB" dirty="0" smtClean="0"/>
              <a:t>Ground 3 – Holiday lets</a:t>
            </a:r>
          </a:p>
          <a:p>
            <a:pPr lvl="0"/>
            <a:r>
              <a:rPr lang="en-GB" dirty="0" smtClean="0"/>
              <a:t>Ground 4 – Educational institutions</a:t>
            </a:r>
          </a:p>
          <a:p>
            <a:pPr lvl="0"/>
            <a:r>
              <a:rPr lang="en-GB" dirty="0" smtClean="0"/>
              <a:t>Ground 5 – Ministers of religion</a:t>
            </a:r>
          </a:p>
          <a:p>
            <a:pPr lvl="0"/>
            <a:r>
              <a:rPr lang="en-GB" dirty="0" smtClean="0"/>
              <a:t>Ground 6 – Demolition or reconstruction</a:t>
            </a:r>
          </a:p>
          <a:p>
            <a:pPr lvl="0"/>
            <a:r>
              <a:rPr lang="en-GB" dirty="0" smtClean="0"/>
              <a:t>Ground 7 – Death of the tenant</a:t>
            </a:r>
          </a:p>
          <a:p>
            <a:pPr lvl="0"/>
            <a:r>
              <a:rPr lang="en-GB" dirty="0" smtClean="0"/>
              <a:t>Ground 8 – Eight weeks’ or 2 months’ worth or rent arrears</a:t>
            </a:r>
            <a:endParaRPr lang="en-GB"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The grounds: discretionary</a:t>
            </a:r>
            <a:endParaRPr lang="en-GB" dirty="0"/>
          </a:p>
        </p:txBody>
      </p:sp>
      <p:sp>
        <p:nvSpPr>
          <p:cNvPr id="3" name="Content Placeholder 2"/>
          <p:cNvSpPr>
            <a:spLocks noGrp="1"/>
          </p:cNvSpPr>
          <p:nvPr>
            <p:ph idx="1"/>
          </p:nvPr>
        </p:nvSpPr>
        <p:spPr/>
        <p:txBody>
          <a:bodyPr>
            <a:normAutofit fontScale="85000" lnSpcReduction="20000"/>
          </a:bodyPr>
          <a:lstStyle/>
          <a:p>
            <a:pPr lvl="0"/>
            <a:r>
              <a:rPr lang="en-GB" dirty="0" smtClean="0"/>
              <a:t>Ground 9 – Suitable alternative accommodation</a:t>
            </a:r>
          </a:p>
          <a:p>
            <a:pPr lvl="0"/>
            <a:r>
              <a:rPr lang="en-GB" dirty="0" smtClean="0"/>
              <a:t>Ground 10 – Rent arrears</a:t>
            </a:r>
          </a:p>
          <a:p>
            <a:pPr lvl="0"/>
            <a:r>
              <a:rPr lang="en-GB" dirty="0" smtClean="0"/>
              <a:t>Ground 11 – Persistent delays in paying rent</a:t>
            </a:r>
          </a:p>
          <a:p>
            <a:pPr lvl="0"/>
            <a:r>
              <a:rPr lang="en-GB" dirty="0" smtClean="0"/>
              <a:t>Ground 12 – Breach of any obligation</a:t>
            </a:r>
          </a:p>
          <a:p>
            <a:pPr lvl="0"/>
            <a:r>
              <a:rPr lang="en-GB" dirty="0" smtClean="0"/>
              <a:t>Ground 13 – Waste or neglect</a:t>
            </a:r>
          </a:p>
          <a:p>
            <a:pPr lvl="0"/>
            <a:r>
              <a:rPr lang="en-GB" dirty="0" smtClean="0"/>
              <a:t>Ground 14 – Nuisance/annoyance or criminal 			    conviction</a:t>
            </a:r>
          </a:p>
          <a:p>
            <a:pPr lvl="0"/>
            <a:r>
              <a:rPr lang="en-GB" dirty="0" smtClean="0"/>
              <a:t>Ground 14A – Violence to occupier</a:t>
            </a:r>
          </a:p>
          <a:p>
            <a:pPr lvl="0"/>
            <a:r>
              <a:rPr lang="en-GB" dirty="0" smtClean="0"/>
              <a:t>Ground 15 – Deterioration of furniture</a:t>
            </a:r>
          </a:p>
          <a:p>
            <a:pPr lvl="0"/>
            <a:r>
              <a:rPr lang="en-GB" dirty="0" smtClean="0"/>
              <a:t>Ground 16 – Premises let to employees</a:t>
            </a:r>
          </a:p>
          <a:p>
            <a:pPr lvl="0"/>
            <a:r>
              <a:rPr lang="en-GB" dirty="0" smtClean="0"/>
              <a:t>Ground 17 – tenancy induced by false statement</a:t>
            </a:r>
          </a:p>
          <a:p>
            <a:endParaRPr lang="en-GB" dirty="0" smtClean="0"/>
          </a:p>
          <a:p>
            <a:endParaRPr 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640960" cy="1143000"/>
          </a:xfrm>
        </p:spPr>
        <p:txBody>
          <a:bodyPr>
            <a:normAutofit fontScale="90000"/>
          </a:bodyPr>
          <a:lstStyle/>
          <a:p>
            <a:r>
              <a:rPr lang="en-GB" b="1" dirty="0" smtClean="0"/>
              <a:t>HA 1988, s.8: Notice Seeking Possession  (“NSP”) &amp; technical defences</a:t>
            </a:r>
            <a:endParaRPr lang="en-GB" b="1" dirty="0"/>
          </a:p>
        </p:txBody>
      </p:sp>
      <p:sp>
        <p:nvSpPr>
          <p:cNvPr id="3" name="Content Placeholder 2"/>
          <p:cNvSpPr>
            <a:spLocks noGrp="1"/>
          </p:cNvSpPr>
          <p:nvPr>
            <p:ph idx="1"/>
          </p:nvPr>
        </p:nvSpPr>
        <p:spPr>
          <a:xfrm>
            <a:off x="457200" y="1772816"/>
            <a:ext cx="8229600" cy="4680520"/>
          </a:xfrm>
        </p:spPr>
        <p:txBody>
          <a:bodyPr>
            <a:normAutofit fontScale="85000" lnSpcReduction="20000"/>
          </a:bodyPr>
          <a:lstStyle/>
          <a:p>
            <a:pPr lvl="0">
              <a:buNone/>
            </a:pPr>
            <a:r>
              <a:rPr lang="en-GB" dirty="0" smtClean="0"/>
              <a:t>	Before a landlord can commence possession proceedings against an assured tenant, he must serve a s.8, Notice Seeking Possession (“NSP”) on the tenant.</a:t>
            </a:r>
          </a:p>
          <a:p>
            <a:pPr lvl="0">
              <a:buNone/>
            </a:pPr>
            <a:endParaRPr lang="en-GB" dirty="0" smtClean="0"/>
          </a:p>
          <a:p>
            <a:pPr lvl="0">
              <a:buNone/>
            </a:pPr>
            <a:r>
              <a:rPr lang="en-GB" dirty="0" smtClean="0"/>
              <a:t>	The notice served must:</a:t>
            </a:r>
          </a:p>
          <a:p>
            <a:pPr lvl="1">
              <a:buFont typeface="Arial" pitchFamily="34" charset="0"/>
              <a:buChar char="•"/>
            </a:pPr>
            <a:r>
              <a:rPr lang="en-GB" dirty="0" smtClean="0"/>
              <a:t>state the full ground(s) for possession;</a:t>
            </a:r>
          </a:p>
          <a:p>
            <a:pPr lvl="1">
              <a:buFont typeface="Arial" pitchFamily="34" charset="0"/>
              <a:buChar char="•"/>
            </a:pPr>
            <a:r>
              <a:rPr lang="en-GB" dirty="0" smtClean="0"/>
              <a:t>state the particulars relied upon for the ground(s) of possession;</a:t>
            </a:r>
          </a:p>
          <a:p>
            <a:pPr lvl="1">
              <a:buFont typeface="Arial" pitchFamily="34" charset="0"/>
              <a:buChar char="•"/>
            </a:pPr>
            <a:r>
              <a:rPr lang="en-GB" dirty="0" smtClean="0"/>
              <a:t>be in the prescribed form or substantially to the same effect;</a:t>
            </a:r>
          </a:p>
          <a:p>
            <a:pPr lvl="1">
              <a:buFont typeface="Arial" pitchFamily="34" charset="0"/>
              <a:buChar char="•"/>
            </a:pPr>
            <a:r>
              <a:rPr lang="en-GB" dirty="0" smtClean="0"/>
              <a:t>state the specified date after which proceedings may commence. </a:t>
            </a:r>
          </a:p>
          <a:p>
            <a:pPr>
              <a:buNone/>
            </a:pPr>
            <a:endParaRPr lang="en-GB"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NSP: service</a:t>
            </a:r>
            <a:endParaRPr lang="en-GB" dirty="0"/>
          </a:p>
        </p:txBody>
      </p:sp>
      <p:sp>
        <p:nvSpPr>
          <p:cNvPr id="3" name="Content Placeholder 2"/>
          <p:cNvSpPr>
            <a:spLocks noGrp="1"/>
          </p:cNvSpPr>
          <p:nvPr>
            <p:ph idx="1"/>
          </p:nvPr>
        </p:nvSpPr>
        <p:spPr/>
        <p:txBody>
          <a:bodyPr>
            <a:normAutofit/>
          </a:bodyPr>
          <a:lstStyle/>
          <a:p>
            <a:r>
              <a:rPr lang="en-GB" sz="2200" dirty="0" smtClean="0"/>
              <a:t>the NSP must be “served on the tenant”;</a:t>
            </a:r>
          </a:p>
          <a:p>
            <a:r>
              <a:rPr lang="en-GB" sz="2200" dirty="0" smtClean="0"/>
              <a:t>if the tenancy agreement expressly incorporates the Law of Property Act 1925, s.196, service can be effected by delivery to the property;</a:t>
            </a:r>
          </a:p>
          <a:p>
            <a:r>
              <a:rPr lang="en-GB" sz="2200" dirty="0" smtClean="0"/>
              <a:t>Failure by a landlord to properly serve a valid NSP is fatal in relation to ground 8 as the Court has no discretion to dispense with service of a notice before proceedings are begun.</a:t>
            </a:r>
          </a:p>
          <a:p>
            <a:r>
              <a:rPr lang="en-GB" sz="2200" dirty="0" smtClean="0"/>
              <a:t>Save for ground 8, the Court has discretion to dispense with service of the NSP before possession proceedings are commenced by the landlord if it considers it “just and equitable to do so”;</a:t>
            </a:r>
          </a:p>
          <a:p>
            <a:r>
              <a:rPr lang="en-GB" sz="2200" dirty="0" smtClean="0"/>
              <a:t>A NSP expires twelve months after the date that it is served.</a:t>
            </a:r>
            <a:endParaRPr lang="en-GB" sz="22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3528" y="2348880"/>
            <a:ext cx="8229600" cy="1719064"/>
          </a:xfrm>
        </p:spPr>
        <p:txBody>
          <a:bodyPr>
            <a:normAutofit fontScale="90000"/>
          </a:bodyPr>
          <a:lstStyle/>
          <a:p>
            <a:r>
              <a:rPr lang="en-GB" b="1" dirty="0" smtClean="0"/>
              <a:t>Ground 14: nuisance/annoyance and criminality</a:t>
            </a:r>
            <a:r>
              <a:rPr lang="en-GB" dirty="0" smtClean="0"/>
              <a:t/>
            </a:r>
            <a:br>
              <a:rPr lang="en-GB" dirty="0" smtClean="0"/>
            </a:br>
            <a:endParaRPr 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Ground 14: Nuisance/annoyance and criminality</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Drafted in the exact same terms of HA 1985, Part I, Schedule 2;</a:t>
            </a:r>
          </a:p>
          <a:p>
            <a:pPr lvl="0"/>
            <a:r>
              <a:rPr lang="en-GB" dirty="0" smtClean="0"/>
              <a:t>The landlord must also establish that it is reasonable for a possession order to be made;  </a:t>
            </a:r>
          </a:p>
          <a:p>
            <a:r>
              <a:rPr lang="en-GB" dirty="0" smtClean="0"/>
              <a:t>The Court is again required to consider the same relevant factors in assessing reasonableness as it does in respect of secure tenants.  The Court must therefore consider the effect that the nuisance complained of is having on others when considering whether it is reasonable to make an order for possession (HA 1988, s, 9A);  </a:t>
            </a:r>
          </a:p>
          <a:p>
            <a:r>
              <a:rPr lang="en-GB" dirty="0" smtClean="0"/>
              <a:t> Has the landlord drafted and followed its Anti-social behaviour policy?</a:t>
            </a:r>
          </a:p>
          <a:p>
            <a:endParaRPr 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276872"/>
            <a:ext cx="8229600" cy="1575048"/>
          </a:xfrm>
        </p:spPr>
        <p:txBody>
          <a:bodyPr/>
          <a:lstStyle/>
          <a:p>
            <a:r>
              <a:rPr lang="en-GB" b="1" dirty="0" smtClean="0"/>
              <a:t>Grounds 8, 10 and 11: rent arrears</a:t>
            </a:r>
            <a:endParaRPr lang="en-GB" b="1"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Mandatory ground 8</a:t>
            </a:r>
            <a:br>
              <a:rPr lang="en-GB" b="1" dirty="0" smtClean="0"/>
            </a:br>
            <a:endParaRPr lang="en-GB" b="1" dirty="0"/>
          </a:p>
        </p:txBody>
      </p:sp>
      <p:sp>
        <p:nvSpPr>
          <p:cNvPr id="3" name="Content Placeholder 2"/>
          <p:cNvSpPr>
            <a:spLocks noGrp="1"/>
          </p:cNvSpPr>
          <p:nvPr>
            <p:ph idx="1"/>
          </p:nvPr>
        </p:nvSpPr>
        <p:spPr>
          <a:xfrm>
            <a:off x="457200" y="1196752"/>
            <a:ext cx="8229600" cy="5256584"/>
          </a:xfrm>
        </p:spPr>
        <p:txBody>
          <a:bodyPr>
            <a:normAutofit fontScale="62500" lnSpcReduction="20000"/>
          </a:bodyPr>
          <a:lstStyle/>
          <a:p>
            <a:pPr>
              <a:buNone/>
            </a:pPr>
            <a:r>
              <a:rPr lang="en-GB" dirty="0" smtClean="0"/>
              <a:t>	Both at the date of the service of the notice under section 8 of this Act relating to the proceedings for possession and at the date of the hearing—</a:t>
            </a:r>
          </a:p>
          <a:p>
            <a:pPr>
              <a:buNone/>
            </a:pPr>
            <a:r>
              <a:rPr lang="en-GB" dirty="0" smtClean="0"/>
              <a:t>	</a:t>
            </a:r>
          </a:p>
          <a:p>
            <a:pPr>
              <a:buNone/>
            </a:pPr>
            <a:r>
              <a:rPr lang="en-GB" dirty="0" smtClean="0"/>
              <a:t>	(a)	if rent is payable weekly or fortnightly, at least eight 	weeks' rent is 	unpaid;</a:t>
            </a:r>
          </a:p>
          <a:p>
            <a:pPr>
              <a:buNone/>
            </a:pPr>
            <a:r>
              <a:rPr lang="en-GB" dirty="0" smtClean="0"/>
              <a:t>	(b)	if rent is payable monthly, at least two months' rent is 	unpaid;</a:t>
            </a:r>
          </a:p>
          <a:p>
            <a:pPr>
              <a:buNone/>
            </a:pPr>
            <a:r>
              <a:rPr lang="en-GB" dirty="0" smtClean="0"/>
              <a:t>	(c)	if rent is payable quarterly, at least one quarter's rent is more than 	three months in arrears; and</a:t>
            </a:r>
          </a:p>
          <a:p>
            <a:pPr>
              <a:buNone/>
            </a:pPr>
            <a:r>
              <a:rPr lang="en-GB" dirty="0" smtClean="0"/>
              <a:t>	(d)	if rent is payable yearly, at least three months' rent is more than 	three months in arrears;</a:t>
            </a:r>
          </a:p>
          <a:p>
            <a:pPr>
              <a:buNone/>
            </a:pPr>
            <a:r>
              <a:rPr lang="en-GB" dirty="0" smtClean="0"/>
              <a:t>	and for the purpose of this ground “rent” means rent lawfully due from the tenant.”</a:t>
            </a:r>
          </a:p>
          <a:p>
            <a:pPr>
              <a:buNone/>
            </a:pPr>
            <a:endParaRPr lang="en-GB" dirty="0" smtClean="0"/>
          </a:p>
          <a:p>
            <a:pPr>
              <a:buNone/>
            </a:pPr>
            <a:r>
              <a:rPr lang="en-GB" dirty="0" smtClean="0"/>
              <a:t>	A landlord must prove that at the date the NSP was served and at the date of the hearing the tenant was either eight weeks or two months’ in arrears.</a:t>
            </a:r>
          </a:p>
          <a:p>
            <a:endParaRPr lang="en-GB"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Mandatory ground 8: Adjournment</a:t>
            </a:r>
            <a:endParaRPr lang="en-GB" b="1" dirty="0"/>
          </a:p>
        </p:txBody>
      </p:sp>
      <p:sp>
        <p:nvSpPr>
          <p:cNvPr id="3" name="Content Placeholder 2"/>
          <p:cNvSpPr>
            <a:spLocks noGrp="1"/>
          </p:cNvSpPr>
          <p:nvPr>
            <p:ph idx="1"/>
          </p:nvPr>
        </p:nvSpPr>
        <p:spPr/>
        <p:txBody>
          <a:bodyPr>
            <a:normAutofit fontScale="92500" lnSpcReduction="20000"/>
          </a:bodyPr>
          <a:lstStyle/>
          <a:p>
            <a:pPr lvl="0" algn="just"/>
            <a:r>
              <a:rPr lang="en-GB" dirty="0" smtClean="0"/>
              <a:t>The Court of Appeal in the case of </a:t>
            </a:r>
            <a:r>
              <a:rPr lang="en-GB" i="1" dirty="0" smtClean="0"/>
              <a:t>North British Housing Association Limited v Matthews</a:t>
            </a:r>
            <a:r>
              <a:rPr lang="en-GB" dirty="0" smtClean="0"/>
              <a:t> [2004] EWCA Civ 1736, held that the power of the Court to adjourn could only be exercised in exceptional circumstances.  The fact that the arrears were attributable to maladministration in the payment of HB by the relevant body was not an exceptional reason to grant an adjournment.  If the tenant were to raise a procedural argument or a substantive defence that required more time to be properly dealt with by the Court a short adjournment may be granted.</a:t>
            </a:r>
          </a:p>
          <a:p>
            <a:endParaRPr lang="en-GB"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Counterclaim</a:t>
            </a:r>
            <a:r>
              <a:rPr lang="en-GB" dirty="0" smtClean="0"/>
              <a:t>?</a:t>
            </a:r>
            <a:endParaRPr lang="en-GB" dirty="0"/>
          </a:p>
        </p:txBody>
      </p:sp>
      <p:sp>
        <p:nvSpPr>
          <p:cNvPr id="3" name="Content Placeholder 2"/>
          <p:cNvSpPr>
            <a:spLocks noGrp="1"/>
          </p:cNvSpPr>
          <p:nvPr>
            <p:ph idx="1"/>
          </p:nvPr>
        </p:nvSpPr>
        <p:spPr/>
        <p:txBody>
          <a:bodyPr/>
          <a:lstStyle/>
          <a:p>
            <a:pPr>
              <a:buNone/>
            </a:pPr>
            <a:r>
              <a:rPr lang="en-GB" dirty="0" smtClean="0"/>
              <a:t>	</a:t>
            </a:r>
          </a:p>
          <a:p>
            <a:pPr algn="just">
              <a:buNone/>
            </a:pPr>
            <a:r>
              <a:rPr lang="en-GB" dirty="0" smtClean="0"/>
              <a:t>	Potential to set-off any rent arrears against an award of damages for a landlord’s breach of covenant e.g. obligation to keep the property in repair.</a:t>
            </a:r>
          </a:p>
          <a:p>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What are the most common type of residential tenancies?</a:t>
            </a:r>
            <a:endParaRPr lang="en-GB" b="1" dirty="0"/>
          </a:p>
        </p:txBody>
      </p:sp>
      <p:sp>
        <p:nvSpPr>
          <p:cNvPr id="3" name="Content Placeholder 2"/>
          <p:cNvSpPr>
            <a:spLocks noGrp="1"/>
          </p:cNvSpPr>
          <p:nvPr>
            <p:ph idx="1"/>
          </p:nvPr>
        </p:nvSpPr>
        <p:spPr/>
        <p:txBody>
          <a:bodyPr/>
          <a:lstStyle/>
          <a:p>
            <a:pPr lvl="1">
              <a:buFont typeface="Arial" pitchFamily="34" charset="0"/>
              <a:buChar char="•"/>
            </a:pPr>
            <a:endParaRPr lang="en-GB" dirty="0" smtClean="0"/>
          </a:p>
          <a:p>
            <a:pPr lvl="1">
              <a:buFont typeface="Arial" pitchFamily="34" charset="0"/>
              <a:buChar char="•"/>
            </a:pPr>
            <a:r>
              <a:rPr lang="en-GB" dirty="0" smtClean="0"/>
              <a:t>Secure tenancies;</a:t>
            </a:r>
          </a:p>
          <a:p>
            <a:pPr lvl="1">
              <a:buFont typeface="Arial" pitchFamily="34" charset="0"/>
              <a:buChar char="•"/>
            </a:pPr>
            <a:r>
              <a:rPr lang="en-GB" dirty="0" smtClean="0"/>
              <a:t>Assured tenancies; and</a:t>
            </a:r>
          </a:p>
          <a:p>
            <a:pPr lvl="1">
              <a:buFont typeface="Arial" pitchFamily="34" charset="0"/>
              <a:buChar char="•"/>
            </a:pPr>
            <a:r>
              <a:rPr lang="en-GB" dirty="0" smtClean="0"/>
              <a:t>Assured shorthold tenancies (AST).</a:t>
            </a:r>
          </a:p>
          <a:p>
            <a:endParaRPr lang="en-GB"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Checklist for mandatory ground 8</a:t>
            </a:r>
            <a:r>
              <a:rPr lang="en-GB" dirty="0" smtClean="0"/>
              <a:t/>
            </a:r>
            <a:br>
              <a:rPr lang="en-GB" dirty="0" smtClean="0"/>
            </a:br>
            <a:endParaRPr lang="en-GB" dirty="0"/>
          </a:p>
        </p:txBody>
      </p:sp>
      <p:sp>
        <p:nvSpPr>
          <p:cNvPr id="3" name="Content Placeholder 2"/>
          <p:cNvSpPr>
            <a:spLocks noGrp="1"/>
          </p:cNvSpPr>
          <p:nvPr>
            <p:ph idx="1"/>
          </p:nvPr>
        </p:nvSpPr>
        <p:spPr/>
        <p:txBody>
          <a:bodyPr>
            <a:normAutofit fontScale="77500" lnSpcReduction="20000"/>
          </a:bodyPr>
          <a:lstStyle/>
          <a:p>
            <a:pPr lvl="0"/>
            <a:r>
              <a:rPr lang="en-GB" dirty="0" smtClean="0"/>
              <a:t>Is the level of the rent arrears agreed?</a:t>
            </a:r>
          </a:p>
          <a:p>
            <a:pPr lvl="0"/>
            <a:r>
              <a:rPr lang="en-GB" dirty="0" smtClean="0"/>
              <a:t>Is the NSP valid?</a:t>
            </a:r>
          </a:p>
          <a:p>
            <a:pPr lvl="0"/>
            <a:r>
              <a:rPr lang="en-GB" dirty="0" smtClean="0"/>
              <a:t>Has the NSP been properly served?</a:t>
            </a:r>
          </a:p>
          <a:p>
            <a:pPr lvl="0"/>
            <a:r>
              <a:rPr lang="en-GB" dirty="0" smtClean="0"/>
              <a:t>Has the claim been commenced within 12 months of the date of service of the NSP?</a:t>
            </a:r>
          </a:p>
          <a:p>
            <a:pPr lvl="0"/>
            <a:r>
              <a:rPr lang="en-GB" dirty="0" smtClean="0"/>
              <a:t>Has the claim been commenced before the expiry of the specified date?</a:t>
            </a:r>
          </a:p>
          <a:p>
            <a:pPr lvl="0"/>
            <a:r>
              <a:rPr lang="en-GB" dirty="0" smtClean="0"/>
              <a:t>Is there any prospect of reducing the level of arrears below the mandatory threshold? For example, a counterclaim for disrepair or a discretionary payment towards the arrears;</a:t>
            </a:r>
          </a:p>
          <a:p>
            <a:pPr lvl="0"/>
            <a:r>
              <a:rPr lang="en-GB" dirty="0" smtClean="0"/>
              <a:t>Is there any potential exceptional hardship caused to the tenant if possession was granted within 14 or 28 days?</a:t>
            </a:r>
          </a:p>
          <a:p>
            <a:pPr>
              <a:buNone/>
            </a:pPr>
            <a:endParaRPr lang="en-GB"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Discretionary Grounds 10 and 11</a:t>
            </a:r>
            <a:endParaRPr lang="en-GB" b="1" dirty="0"/>
          </a:p>
        </p:txBody>
      </p:sp>
      <p:sp>
        <p:nvSpPr>
          <p:cNvPr id="3" name="Content Placeholder 2"/>
          <p:cNvSpPr>
            <a:spLocks noGrp="1"/>
          </p:cNvSpPr>
          <p:nvPr>
            <p:ph idx="1"/>
          </p:nvPr>
        </p:nvSpPr>
        <p:spPr>
          <a:xfrm>
            <a:off x="457200" y="1340768"/>
            <a:ext cx="8229600" cy="5256584"/>
          </a:xfrm>
        </p:spPr>
        <p:txBody>
          <a:bodyPr>
            <a:normAutofit fontScale="85000" lnSpcReduction="20000"/>
          </a:bodyPr>
          <a:lstStyle/>
          <a:p>
            <a:pPr>
              <a:buNone/>
            </a:pPr>
            <a:r>
              <a:rPr lang="en-GB" dirty="0" smtClean="0"/>
              <a:t>Ground 10:	</a:t>
            </a:r>
          </a:p>
          <a:p>
            <a:pPr>
              <a:buNone/>
            </a:pPr>
            <a:r>
              <a:rPr lang="en-GB" dirty="0" smtClean="0"/>
              <a:t>some rent lawfully due from the tenant –</a:t>
            </a:r>
          </a:p>
          <a:p>
            <a:pPr lvl="0">
              <a:buNone/>
            </a:pPr>
            <a:r>
              <a:rPr lang="en-GB" dirty="0" smtClean="0"/>
              <a:t>	(a)	is unpaid on the date on which the proceedings for 	possession are begun;</a:t>
            </a:r>
          </a:p>
          <a:p>
            <a:pPr lvl="0">
              <a:buNone/>
            </a:pPr>
            <a:r>
              <a:rPr lang="en-GB" dirty="0" smtClean="0"/>
              <a:t>	(b)	except where section (1)(b) of section 8 of this Act 	applies, was in arrears at the date of the service of 	the notice under that section relating to those 	proceedings.</a:t>
            </a:r>
          </a:p>
          <a:p>
            <a:pPr lvl="0">
              <a:buNone/>
            </a:pPr>
            <a:r>
              <a:rPr lang="en-GB" dirty="0" smtClean="0"/>
              <a:t>Ground 11:</a:t>
            </a:r>
          </a:p>
          <a:p>
            <a:pPr lvl="0">
              <a:buNone/>
            </a:pPr>
            <a:r>
              <a:rPr lang="en-GB" dirty="0" smtClean="0"/>
              <a:t>	Whether or not any rent is in arrears on the date on which proceedings for possession are begun, the tenant has persistently delayed paying rent which has become lawfully due.</a:t>
            </a:r>
          </a:p>
          <a:p>
            <a:pPr>
              <a:buNone/>
            </a:pPr>
            <a:r>
              <a:rPr lang="en-GB" dirty="0" smtClean="0"/>
              <a:t> </a:t>
            </a:r>
          </a:p>
          <a:p>
            <a:endParaRPr lang="en-GB"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Grounds 10 and 11: reasonableness</a:t>
            </a:r>
            <a:endParaRPr lang="en-GB" dirty="0"/>
          </a:p>
        </p:txBody>
      </p:sp>
      <p:sp>
        <p:nvSpPr>
          <p:cNvPr id="3" name="Content Placeholder 2"/>
          <p:cNvSpPr>
            <a:spLocks noGrp="1"/>
          </p:cNvSpPr>
          <p:nvPr>
            <p:ph idx="1"/>
          </p:nvPr>
        </p:nvSpPr>
        <p:spPr>
          <a:xfrm>
            <a:off x="457200" y="1268760"/>
            <a:ext cx="8229600" cy="4857403"/>
          </a:xfrm>
        </p:spPr>
        <p:txBody>
          <a:bodyPr>
            <a:noAutofit/>
          </a:bodyPr>
          <a:lstStyle/>
          <a:p>
            <a:pPr lvl="0">
              <a:buNone/>
            </a:pPr>
            <a:r>
              <a:rPr lang="en-GB" sz="2200" dirty="0" smtClean="0"/>
              <a:t>	The Court is entitled to take any factor it considers relevant into consideration when making its decision.  The following  are relevant factors:</a:t>
            </a:r>
          </a:p>
          <a:p>
            <a:pPr>
              <a:buNone/>
            </a:pPr>
            <a:r>
              <a:rPr lang="en-GB" sz="2200" dirty="0" smtClean="0"/>
              <a:t> </a:t>
            </a:r>
          </a:p>
          <a:p>
            <a:pPr lvl="1">
              <a:buFont typeface="Arial" pitchFamily="34" charset="0"/>
              <a:buChar char="•"/>
            </a:pPr>
            <a:r>
              <a:rPr lang="en-GB" sz="2200" dirty="0" smtClean="0"/>
              <a:t>the duration of the tenancy;</a:t>
            </a:r>
          </a:p>
          <a:p>
            <a:pPr lvl="1">
              <a:buFont typeface="Arial" pitchFamily="34" charset="0"/>
              <a:buChar char="•"/>
            </a:pPr>
            <a:r>
              <a:rPr lang="en-GB" sz="2200" dirty="0" smtClean="0"/>
              <a:t>the level of the arrears – would a money judgment suffice?</a:t>
            </a:r>
          </a:p>
          <a:p>
            <a:pPr lvl="1">
              <a:buFont typeface="Arial" pitchFamily="34" charset="0"/>
              <a:buChar char="•"/>
            </a:pPr>
            <a:r>
              <a:rPr lang="en-GB" sz="2200" dirty="0" smtClean="0"/>
              <a:t>history of rental payments;</a:t>
            </a:r>
          </a:p>
          <a:p>
            <a:pPr lvl="1">
              <a:buFont typeface="Arial" pitchFamily="34" charset="0"/>
              <a:buChar char="•"/>
            </a:pPr>
            <a:r>
              <a:rPr lang="en-GB" sz="2200" dirty="0" smtClean="0"/>
              <a:t>whether previous agreements to pay rent arrears have been broken by the tenant;</a:t>
            </a:r>
          </a:p>
          <a:p>
            <a:pPr lvl="1">
              <a:buFont typeface="Arial" pitchFamily="34" charset="0"/>
              <a:buChar char="•"/>
            </a:pPr>
            <a:r>
              <a:rPr lang="en-GB" sz="2200" dirty="0" smtClean="0"/>
              <a:t>reasons for the arrears (e.g. Housing Benefit (“HB”) issues/bedroom tax);</a:t>
            </a:r>
          </a:p>
          <a:p>
            <a:pPr lvl="1">
              <a:buFont typeface="Arial" pitchFamily="34" charset="0"/>
              <a:buChar char="•"/>
            </a:pPr>
            <a:r>
              <a:rPr lang="en-GB" sz="2200" dirty="0" smtClean="0"/>
              <a:t>whether the landlord has followed the Protocol for Possession Claims based on Rent Arrears (“the Rent Arrears Protocol”).</a:t>
            </a:r>
          </a:p>
          <a:p>
            <a:pPr>
              <a:buNone/>
            </a:pPr>
            <a:r>
              <a:rPr lang="en-GB" sz="2200" dirty="0" smtClean="0"/>
              <a:t> </a:t>
            </a:r>
          </a:p>
          <a:p>
            <a:endParaRPr lang="en-GB" sz="22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26170"/>
          </a:xfrm>
        </p:spPr>
        <p:txBody>
          <a:bodyPr>
            <a:noAutofit/>
          </a:bodyPr>
          <a:lstStyle/>
          <a:p>
            <a:r>
              <a:rPr lang="en-GB" sz="3600" b="1" dirty="0" smtClean="0"/>
              <a:t>Checklist for discretionary grounds 10 and 11</a:t>
            </a:r>
            <a:br>
              <a:rPr lang="en-GB" sz="3600" b="1" dirty="0" smtClean="0"/>
            </a:br>
            <a:endParaRPr lang="en-GB" sz="3600" b="1" dirty="0"/>
          </a:p>
        </p:txBody>
      </p:sp>
      <p:sp>
        <p:nvSpPr>
          <p:cNvPr id="3" name="Content Placeholder 2"/>
          <p:cNvSpPr>
            <a:spLocks noGrp="1"/>
          </p:cNvSpPr>
          <p:nvPr>
            <p:ph idx="1"/>
          </p:nvPr>
        </p:nvSpPr>
        <p:spPr>
          <a:xfrm>
            <a:off x="457200" y="1844824"/>
            <a:ext cx="8229600" cy="4680520"/>
          </a:xfrm>
        </p:spPr>
        <p:txBody>
          <a:bodyPr>
            <a:normAutofit fontScale="92500" lnSpcReduction="10000"/>
          </a:bodyPr>
          <a:lstStyle/>
          <a:p>
            <a:pPr lvl="0"/>
            <a:r>
              <a:rPr lang="en-GB" dirty="0" smtClean="0"/>
              <a:t>Is the NSP defective?</a:t>
            </a:r>
          </a:p>
          <a:p>
            <a:pPr lvl="0"/>
            <a:r>
              <a:rPr lang="en-GB" dirty="0" smtClean="0"/>
              <a:t>What is the level of the rent arrears? Are these agreed?</a:t>
            </a:r>
          </a:p>
          <a:p>
            <a:pPr lvl="0"/>
            <a:r>
              <a:rPr lang="en-GB" dirty="0" smtClean="0"/>
              <a:t>Has the landlord followed the Rent Arrears Protocol?</a:t>
            </a:r>
          </a:p>
          <a:p>
            <a:pPr lvl="0"/>
            <a:r>
              <a:rPr lang="en-GB" dirty="0" smtClean="0"/>
              <a:t>Are there any unresolved Housing Benefit issues?</a:t>
            </a:r>
          </a:p>
          <a:p>
            <a:pPr lvl="0"/>
            <a:r>
              <a:rPr lang="en-GB" dirty="0" smtClean="0"/>
              <a:t>Can a reasonable payment agreement be reached between the parties?</a:t>
            </a:r>
          </a:p>
          <a:p>
            <a:pPr lvl="0"/>
            <a:r>
              <a:rPr lang="en-GB" dirty="0" smtClean="0"/>
              <a:t>Is there a potential for a set-off, e.g. a counterclaim for disrepair?</a:t>
            </a:r>
          </a:p>
          <a:p>
            <a:endParaRPr lang="en-GB"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Public law and human rights defences</a:t>
            </a:r>
            <a:r>
              <a:rPr lang="en-GB" dirty="0" smtClean="0"/>
              <a:t/>
            </a:r>
            <a:br>
              <a:rPr lang="en-GB" dirty="0" smtClean="0"/>
            </a:br>
            <a:endParaRPr lang="en-GB" dirty="0"/>
          </a:p>
        </p:txBody>
      </p:sp>
      <p:sp>
        <p:nvSpPr>
          <p:cNvPr id="3" name="Content Placeholder 2"/>
          <p:cNvSpPr>
            <a:spLocks noGrp="1"/>
          </p:cNvSpPr>
          <p:nvPr>
            <p:ph idx="1"/>
          </p:nvPr>
        </p:nvSpPr>
        <p:spPr/>
        <p:txBody>
          <a:bodyPr>
            <a:normAutofit fontScale="70000" lnSpcReduction="20000"/>
          </a:bodyPr>
          <a:lstStyle/>
          <a:p>
            <a:pPr lvl="0"/>
            <a:r>
              <a:rPr lang="en-GB" dirty="0" smtClean="0"/>
              <a:t>Public law and human rights defences can be raised in the County Court when a tenant is faced with a claim for possession by a local authority or registered provider exercising a public function.  </a:t>
            </a:r>
          </a:p>
          <a:p>
            <a:endParaRPr lang="en-GB" dirty="0" smtClean="0"/>
          </a:p>
          <a:p>
            <a:pPr>
              <a:buNone/>
            </a:pPr>
            <a:r>
              <a:rPr lang="en-GB" b="1" dirty="0" smtClean="0"/>
              <a:t>Human rights challenges </a:t>
            </a:r>
            <a:r>
              <a:rPr lang="en-GB" dirty="0" smtClean="0"/>
              <a:t>arise:</a:t>
            </a:r>
            <a:endParaRPr lang="en-GB" b="1" dirty="0" smtClean="0"/>
          </a:p>
          <a:p>
            <a:pPr lvl="0"/>
            <a:r>
              <a:rPr lang="en-GB" dirty="0" smtClean="0"/>
              <a:t>Usually on the basis of article 8 ECHR (respect for home and private and family life).  A tenant is ultimately seeking to argue that an eviction would be disproportionate to the aim pursued by the landlord.</a:t>
            </a:r>
          </a:p>
          <a:p>
            <a:pPr>
              <a:buNone/>
            </a:pPr>
            <a:r>
              <a:rPr lang="en-GB" dirty="0" smtClean="0"/>
              <a:t> </a:t>
            </a:r>
          </a:p>
          <a:p>
            <a:pPr lvl="0" algn="just"/>
            <a:r>
              <a:rPr lang="en-GB" dirty="0" smtClean="0"/>
              <a:t>As the County Court can in principle,  review the “proportionality” of an eviction.  However, it will only be in exceptional circumstances that defences based on proportionality will be arguable.</a:t>
            </a:r>
          </a:p>
          <a:p>
            <a:endParaRPr lang="en-GB"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Public law and human rights defences continued</a:t>
            </a:r>
            <a:r>
              <a:rPr lang="en-GB" dirty="0" smtClean="0"/>
              <a:t/>
            </a:r>
            <a:br>
              <a:rPr lang="en-GB" dirty="0" smtClean="0"/>
            </a:br>
            <a:endParaRPr lang="en-GB" dirty="0"/>
          </a:p>
        </p:txBody>
      </p:sp>
      <p:sp>
        <p:nvSpPr>
          <p:cNvPr id="3" name="Content Placeholder 2"/>
          <p:cNvSpPr>
            <a:spLocks noGrp="1"/>
          </p:cNvSpPr>
          <p:nvPr>
            <p:ph idx="1"/>
          </p:nvPr>
        </p:nvSpPr>
        <p:spPr/>
        <p:txBody>
          <a:bodyPr>
            <a:normAutofit fontScale="85000" lnSpcReduction="20000"/>
          </a:bodyPr>
          <a:lstStyle/>
          <a:p>
            <a:pPr lvl="0">
              <a:buNone/>
            </a:pPr>
            <a:r>
              <a:rPr lang="en-GB" b="1" dirty="0" smtClean="0"/>
              <a:t>A public law challenge </a:t>
            </a:r>
            <a:r>
              <a:rPr lang="en-GB" dirty="0" smtClean="0"/>
              <a:t>can arise:</a:t>
            </a:r>
          </a:p>
          <a:p>
            <a:pPr lvl="0"/>
            <a:r>
              <a:rPr lang="en-GB" dirty="0" smtClean="0"/>
              <a:t>because the landlord has failed to act in accordance with the law.  For example the case where a local authority landlord has failed to consider the issue of a tenant’s disability under the Equality Act 2010 if it is a factor in a claim brought against the tenant on the grounds of anti-social behaviour;</a:t>
            </a:r>
          </a:p>
          <a:p>
            <a:pPr lvl="0"/>
            <a:r>
              <a:rPr lang="en-GB" dirty="0" smtClean="0"/>
              <a:t>where the landlord has failed procedurally to act fairly.  An example would be where a landlord failed to follow its own anti-social behaviour policy when seeking to evict a tenant;</a:t>
            </a:r>
          </a:p>
          <a:p>
            <a:pPr lvl="0"/>
            <a:r>
              <a:rPr lang="en-GB" dirty="0" smtClean="0"/>
              <a:t>where the landlord has failed to act reasonably.</a:t>
            </a:r>
            <a:endParaRPr lang="en-GB"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420888"/>
            <a:ext cx="8229600" cy="1143000"/>
          </a:xfrm>
        </p:spPr>
        <p:txBody>
          <a:bodyPr/>
          <a:lstStyle/>
          <a:p>
            <a:r>
              <a:rPr lang="en-GB" b="1" dirty="0" smtClean="0"/>
              <a:t>Assured shorthold tenancies</a:t>
            </a:r>
            <a:endParaRPr lang="en-GB" b="1"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Terminating assured shorthold tenancies</a:t>
            </a:r>
            <a:endParaRPr lang="en-GB" dirty="0"/>
          </a:p>
        </p:txBody>
      </p:sp>
      <p:sp>
        <p:nvSpPr>
          <p:cNvPr id="3" name="Content Placeholder 2"/>
          <p:cNvSpPr>
            <a:spLocks noGrp="1"/>
          </p:cNvSpPr>
          <p:nvPr>
            <p:ph idx="1"/>
          </p:nvPr>
        </p:nvSpPr>
        <p:spPr/>
        <p:txBody>
          <a:bodyPr/>
          <a:lstStyle/>
          <a:p>
            <a:pPr lvl="0"/>
            <a:r>
              <a:rPr lang="en-GB" dirty="0" smtClean="0"/>
              <a:t>As a form of an assured tenancy, an AST cannot be ended except by obtaining an order from the Court.</a:t>
            </a:r>
          </a:p>
          <a:p>
            <a:pPr lvl="0">
              <a:buNone/>
            </a:pPr>
            <a:endParaRPr lang="en-GB" dirty="0" smtClean="0"/>
          </a:p>
          <a:p>
            <a:pPr lvl="0"/>
            <a:r>
              <a:rPr lang="en-GB" dirty="0" smtClean="0"/>
              <a:t>A notice requiring possession pursuant to HA 1988, s.21 (“s.21 notice”) provides a landlord with an automatic right to possession on the giving of two months’ notice.  </a:t>
            </a:r>
          </a:p>
          <a:p>
            <a:endParaRPr lang="en-GB"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dirty="0" smtClean="0"/>
              <a:t>Termination of an AST during the fixed term</a:t>
            </a:r>
            <a:endParaRPr lang="en-GB" sz="3600" b="1" dirty="0"/>
          </a:p>
        </p:txBody>
      </p:sp>
      <p:sp>
        <p:nvSpPr>
          <p:cNvPr id="3" name="Content Placeholder 2"/>
          <p:cNvSpPr>
            <a:spLocks noGrp="1"/>
          </p:cNvSpPr>
          <p:nvPr>
            <p:ph idx="1"/>
          </p:nvPr>
        </p:nvSpPr>
        <p:spPr>
          <a:xfrm>
            <a:off x="251520" y="1340768"/>
            <a:ext cx="8640960" cy="5256584"/>
          </a:xfrm>
        </p:spPr>
        <p:txBody>
          <a:bodyPr>
            <a:noAutofit/>
          </a:bodyPr>
          <a:lstStyle/>
          <a:p>
            <a:pPr lvl="0">
              <a:buNone/>
            </a:pPr>
            <a:r>
              <a:rPr lang="en-GB" sz="2200" dirty="0" smtClean="0"/>
              <a:t>	Ordinarily, a landlord cannot terminate a fixed term AST during the fixed term by serving a section 21 notice.  An assured shorthold tenancy can only be terminated during the currency of the fixed term if:</a:t>
            </a:r>
          </a:p>
          <a:p>
            <a:pPr lvl="1">
              <a:buFont typeface="Arial" pitchFamily="34" charset="0"/>
              <a:buChar char="•"/>
            </a:pPr>
            <a:r>
              <a:rPr lang="en-GB" sz="2200" dirty="0" smtClean="0"/>
              <a:t>there is a contractual break clause in the tenancy agreement that allows the landlord to terminate the tenancy for breach of covenant;</a:t>
            </a:r>
          </a:p>
          <a:p>
            <a:pPr lvl="1">
              <a:buFont typeface="Arial" pitchFamily="34" charset="0"/>
              <a:buChar char="•"/>
            </a:pPr>
            <a:r>
              <a:rPr lang="en-GB" sz="2200" dirty="0" smtClean="0"/>
              <a:t>the landlord relies upon the usual statutory grounds of possession available to landlords of assured tenants;</a:t>
            </a:r>
          </a:p>
          <a:p>
            <a:pPr lvl="1">
              <a:buFont typeface="Arial" pitchFamily="34" charset="0"/>
              <a:buChar char="•"/>
            </a:pPr>
            <a:r>
              <a:rPr lang="en-GB" sz="2200" dirty="0" smtClean="0"/>
              <a:t>If the landlord relies on a statutory ground for possession they must serve a valid NSP;</a:t>
            </a:r>
          </a:p>
          <a:p>
            <a:pPr lvl="1">
              <a:buFont typeface="Arial" pitchFamily="34" charset="0"/>
              <a:buChar char="•"/>
            </a:pPr>
            <a:r>
              <a:rPr lang="en-GB" sz="2200" dirty="0" smtClean="0"/>
              <a:t>a landlord will have to prove the existence of the statutory ground he or she relies upon.  If it is a discretionary ground the landlord will also have to prove that it is reasonable for a possession order to be made.</a:t>
            </a:r>
            <a:endParaRPr lang="en-GB" sz="22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dirty="0" smtClean="0"/>
              <a:t>Termination of a statutory periodic tenancy</a:t>
            </a:r>
            <a:endParaRPr lang="en-GB" sz="3600" b="1" dirty="0"/>
          </a:p>
        </p:txBody>
      </p:sp>
      <p:sp>
        <p:nvSpPr>
          <p:cNvPr id="3" name="Content Placeholder 2"/>
          <p:cNvSpPr>
            <a:spLocks noGrp="1"/>
          </p:cNvSpPr>
          <p:nvPr>
            <p:ph idx="1"/>
          </p:nvPr>
        </p:nvSpPr>
        <p:spPr>
          <a:xfrm>
            <a:off x="457200" y="1412776"/>
            <a:ext cx="8229600" cy="5184576"/>
          </a:xfrm>
        </p:spPr>
        <p:txBody>
          <a:bodyPr>
            <a:normAutofit fontScale="85000" lnSpcReduction="20000"/>
          </a:bodyPr>
          <a:lstStyle/>
          <a:p>
            <a:pPr algn="just"/>
            <a:r>
              <a:rPr lang="en-GB" dirty="0" smtClean="0"/>
              <a:t>On the expiration of the fixed term of an AST, a statutory periodic tenancy arises.  A landlord can only determine a statutory periodic tenancy if he or she serves a valid s.21 notice either before or after the end of the fixed term.</a:t>
            </a:r>
          </a:p>
          <a:p>
            <a:pPr algn="just"/>
            <a:endParaRPr lang="en-GB" dirty="0" smtClean="0"/>
          </a:p>
          <a:p>
            <a:pPr lvl="0" algn="just"/>
            <a:r>
              <a:rPr lang="en-GB" dirty="0" smtClean="0"/>
              <a:t>A s.21 notice does not have to be in any prescribed form, but it must be in writing and give the tenant at least 2 months’ notice.  No actual date has to be recorded in the notice, provided that the tenant “knows or can easily ascertain the date referred to”.</a:t>
            </a:r>
          </a:p>
          <a:p>
            <a:pPr lvl="0" algn="just"/>
            <a:endParaRPr lang="en-GB" dirty="0" smtClean="0"/>
          </a:p>
          <a:p>
            <a:pPr lvl="0" algn="just"/>
            <a:r>
              <a:rPr lang="en-GB" dirty="0" smtClean="0"/>
              <a:t>There is no power to dispense with service of a s.21 notice, which is strictly construed by the Court.</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Features of an secure tenancy</a:t>
            </a:r>
            <a:endParaRPr lang="en-GB" b="1" dirty="0"/>
          </a:p>
        </p:txBody>
      </p:sp>
      <p:sp>
        <p:nvSpPr>
          <p:cNvPr id="3" name="Content Placeholder 2"/>
          <p:cNvSpPr>
            <a:spLocks noGrp="1"/>
          </p:cNvSpPr>
          <p:nvPr>
            <p:ph idx="1"/>
          </p:nvPr>
        </p:nvSpPr>
        <p:spPr/>
        <p:txBody>
          <a:bodyPr>
            <a:normAutofit/>
          </a:bodyPr>
          <a:lstStyle/>
          <a:p>
            <a:pPr lvl="0"/>
            <a:r>
              <a:rPr lang="en-GB" dirty="0" smtClean="0"/>
              <a:t>The property to be let is a dwelling-house. </a:t>
            </a:r>
          </a:p>
          <a:p>
            <a:pPr lvl="0"/>
            <a:r>
              <a:rPr lang="en-GB" dirty="0" smtClean="0"/>
              <a:t>The landlord condition must be satisfied</a:t>
            </a:r>
          </a:p>
          <a:p>
            <a:pPr lvl="0"/>
            <a:r>
              <a:rPr lang="en-GB" dirty="0" smtClean="0"/>
              <a:t>The tenant must be an individual person and not a company.  </a:t>
            </a:r>
          </a:p>
          <a:p>
            <a:pPr lvl="0"/>
            <a:r>
              <a:rPr lang="en-GB" dirty="0" smtClean="0"/>
              <a:t>The tenant condition must be met.</a:t>
            </a:r>
          </a:p>
          <a:p>
            <a:pPr lvl="0"/>
            <a:r>
              <a:rPr lang="en-GB" dirty="0" smtClean="0"/>
              <a:t>the property was “let as a separate dwelling.</a:t>
            </a:r>
          </a:p>
          <a:p>
            <a:pPr lvl="0"/>
            <a:r>
              <a:rPr lang="en-GB" dirty="0" smtClean="0"/>
              <a:t>The tenancy is not in an excluded category.</a:t>
            </a:r>
          </a:p>
          <a:p>
            <a:endParaRPr lang="en-GB"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008112"/>
          </a:xfrm>
        </p:spPr>
        <p:txBody>
          <a:bodyPr>
            <a:normAutofit/>
          </a:bodyPr>
          <a:lstStyle/>
          <a:p>
            <a:r>
              <a:rPr lang="en-GB" sz="3200" b="1" dirty="0" smtClean="0"/>
              <a:t>Notices under s.21.(1)(b) and 21(4)(a)</a:t>
            </a:r>
            <a:endParaRPr lang="en-GB" sz="3200" b="1" dirty="0"/>
          </a:p>
        </p:txBody>
      </p:sp>
      <p:sp>
        <p:nvSpPr>
          <p:cNvPr id="3" name="Content Placeholder 2"/>
          <p:cNvSpPr>
            <a:spLocks noGrp="1"/>
          </p:cNvSpPr>
          <p:nvPr>
            <p:ph idx="1"/>
          </p:nvPr>
        </p:nvSpPr>
        <p:spPr>
          <a:xfrm>
            <a:off x="251520" y="1124744"/>
            <a:ext cx="8568952" cy="5472608"/>
          </a:xfrm>
        </p:spPr>
        <p:txBody>
          <a:bodyPr>
            <a:noAutofit/>
          </a:bodyPr>
          <a:lstStyle/>
          <a:p>
            <a:pPr algn="just">
              <a:buNone/>
            </a:pPr>
            <a:r>
              <a:rPr lang="en-GB" sz="1900" dirty="0" smtClean="0"/>
              <a:t>	Traditionally, when a s.21 notice was served during the fixed term of the tenancy, HA 1988, s.21(1)(b) applied.  When a. s.21 notice was served after the commencement of a statutory periodic tenancy, HA 1988, s.21(4)(a) applied.</a:t>
            </a:r>
          </a:p>
          <a:p>
            <a:pPr lvl="0">
              <a:buNone/>
            </a:pPr>
            <a:endParaRPr lang="en-GB" sz="1900" dirty="0" smtClean="0"/>
          </a:p>
          <a:p>
            <a:pPr lvl="0">
              <a:buNone/>
            </a:pPr>
            <a:r>
              <a:rPr lang="en-GB" sz="1900" dirty="0" smtClean="0"/>
              <a:t>	A notice under HA 1988, s.21(1)(b) only required that a landlord give a tenant not less than two months’ notice in writing that he or she required possession of the property.  For a notice under HA 1988, s.21(4)(a) to be valid it had to: </a:t>
            </a:r>
          </a:p>
          <a:p>
            <a:pPr lvl="1">
              <a:buFont typeface="Arial" pitchFamily="34" charset="0"/>
              <a:buChar char="•"/>
            </a:pPr>
            <a:r>
              <a:rPr lang="en-GB" sz="1900" dirty="0" smtClean="0"/>
              <a:t>refer to HA 1988. s.21;</a:t>
            </a:r>
          </a:p>
          <a:p>
            <a:pPr lvl="1">
              <a:buFont typeface="Arial" pitchFamily="34" charset="0"/>
              <a:buChar char="•"/>
            </a:pPr>
            <a:r>
              <a:rPr lang="en-GB" sz="1900" dirty="0" smtClean="0"/>
              <a:t>specify a date ‘after’ which possession was required;</a:t>
            </a:r>
          </a:p>
          <a:p>
            <a:pPr lvl="1">
              <a:buFont typeface="Arial" pitchFamily="34" charset="0"/>
              <a:buChar char="•"/>
            </a:pPr>
            <a:r>
              <a:rPr lang="en-GB" sz="1900" dirty="0" smtClean="0"/>
              <a:t>run out on the last day of a period of the tenancy; and</a:t>
            </a:r>
          </a:p>
          <a:p>
            <a:pPr lvl="1">
              <a:buFont typeface="Arial" pitchFamily="34" charset="0"/>
              <a:buChar char="•"/>
            </a:pPr>
            <a:r>
              <a:rPr lang="en-GB" sz="1900" dirty="0" smtClean="0"/>
              <a:t>run out ‘after’ the date given in the notice.</a:t>
            </a:r>
          </a:p>
          <a:p>
            <a:pPr lvl="0"/>
            <a:endParaRPr lang="en-GB" sz="1900" dirty="0" smtClean="0"/>
          </a:p>
          <a:p>
            <a:pPr lvl="0">
              <a:buNone/>
            </a:pPr>
            <a:r>
              <a:rPr lang="en-GB" sz="1900" dirty="0" smtClean="0"/>
              <a:t>	It is now possible to serve a s.21(1)(b) notice during the fixed term and at the commencement of the statutory periodic tenancy, provided it is in writing and two months’ notice has been given to the tenant (</a:t>
            </a:r>
            <a:r>
              <a:rPr lang="en-GB" sz="2000" i="1" dirty="0" smtClean="0"/>
              <a:t>Spencer v Taylor</a:t>
            </a:r>
            <a:r>
              <a:rPr lang="en-GB" sz="2000" dirty="0" smtClean="0"/>
              <a:t> [2013] EWCA Civ 1600)</a:t>
            </a:r>
            <a:r>
              <a:rPr lang="en-GB" sz="1900" dirty="0" smtClean="0"/>
              <a:t>.  Section 21(4)(a) compliant notices only apply to AST that were periodic from the outset.</a:t>
            </a:r>
          </a:p>
          <a:p>
            <a:pPr algn="just"/>
            <a:endParaRPr lang="en-GB" sz="190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t>Section 21 notices and tenancy deposits</a:t>
            </a:r>
            <a:endParaRPr lang="en-GB" sz="3600" b="1" dirty="0"/>
          </a:p>
        </p:txBody>
      </p:sp>
      <p:sp>
        <p:nvSpPr>
          <p:cNvPr id="3" name="Content Placeholder 2"/>
          <p:cNvSpPr>
            <a:spLocks noGrp="1"/>
          </p:cNvSpPr>
          <p:nvPr>
            <p:ph idx="1"/>
          </p:nvPr>
        </p:nvSpPr>
        <p:spPr/>
        <p:txBody>
          <a:bodyPr>
            <a:normAutofit/>
          </a:bodyPr>
          <a:lstStyle/>
          <a:p>
            <a:pPr lvl="0">
              <a:buNone/>
            </a:pPr>
            <a:r>
              <a:rPr lang="en-GB" sz="2600" dirty="0" smtClean="0"/>
              <a:t>	The tenancy deposit scheme (“TDS”) came into effect on 6</a:t>
            </a:r>
            <a:r>
              <a:rPr lang="en-GB" sz="2600" baseline="30000" dirty="0" smtClean="0"/>
              <a:t>th</a:t>
            </a:r>
            <a:r>
              <a:rPr lang="en-GB" sz="2600" dirty="0" smtClean="0"/>
              <a:t> April 2007.  Under the Scheme, where a landlord receives a tenancy deposit from a tenant, the landlord is required to:</a:t>
            </a:r>
          </a:p>
          <a:p>
            <a:pPr lvl="1">
              <a:buFont typeface="Arial" pitchFamily="34" charset="0"/>
              <a:buChar char="•"/>
            </a:pPr>
            <a:r>
              <a:rPr lang="en-GB" sz="2600" dirty="0" smtClean="0"/>
              <a:t>to protect a tenant’s tenancy deposit by registering it with an authorised scheme;</a:t>
            </a:r>
          </a:p>
          <a:p>
            <a:pPr lvl="1">
              <a:buFont typeface="Arial" pitchFamily="34" charset="0"/>
              <a:buChar char="•"/>
            </a:pPr>
            <a:r>
              <a:rPr lang="en-GB" sz="2600" dirty="0" smtClean="0"/>
              <a:t>comply with the initial requirements of the authorised scheme within 30 days of receipt of the deposit; and</a:t>
            </a:r>
          </a:p>
          <a:p>
            <a:pPr lvl="1">
              <a:buFont typeface="Arial" pitchFamily="34" charset="0"/>
              <a:buChar char="•"/>
            </a:pPr>
            <a:r>
              <a:rPr lang="en-GB" sz="2600" dirty="0" smtClean="0"/>
              <a:t>serve the tenant the prescribed information within 30 days of receipt of the deposit. </a:t>
            </a:r>
          </a:p>
          <a:p>
            <a:endParaRPr lang="en-GB" sz="2600"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b="1" dirty="0" smtClean="0"/>
              <a:t>Section 21 notices and tenancy deposits: Sanctions</a:t>
            </a:r>
            <a:endParaRPr lang="en-GB" sz="3600" b="1" dirty="0"/>
          </a:p>
        </p:txBody>
      </p:sp>
      <p:sp>
        <p:nvSpPr>
          <p:cNvPr id="3" name="Content Placeholder 2"/>
          <p:cNvSpPr>
            <a:spLocks noGrp="1"/>
          </p:cNvSpPr>
          <p:nvPr>
            <p:ph idx="1"/>
          </p:nvPr>
        </p:nvSpPr>
        <p:spPr/>
        <p:txBody>
          <a:bodyPr>
            <a:normAutofit/>
          </a:bodyPr>
          <a:lstStyle/>
          <a:p>
            <a:pPr lvl="0"/>
            <a:r>
              <a:rPr lang="en-GB" sz="2800" dirty="0" smtClean="0"/>
              <a:t>A landlord is precluded from serving a s.21 notice until the above is complied with or the deposit returned.  Traditionally, it was believed that this sanction did not apply to deposits received for ASTs that pre-dated the Scheme, but the Court of Appeal has ruled otherwise.</a:t>
            </a:r>
          </a:p>
          <a:p>
            <a:r>
              <a:rPr lang="en-GB" sz="2800" dirty="0" smtClean="0"/>
              <a:t>See  </a:t>
            </a:r>
            <a:r>
              <a:rPr lang="en-GB" sz="2800" i="1" dirty="0" smtClean="0"/>
              <a:t>Superstrike Ltd v Rodrigues</a:t>
            </a:r>
            <a:r>
              <a:rPr lang="en-GB" sz="2800" dirty="0" smtClean="0"/>
              <a:t> [2013] EWCA Civ 669 and </a:t>
            </a:r>
            <a:r>
              <a:rPr lang="en-GB" sz="2800" i="1" dirty="0" smtClean="0"/>
              <a:t>Charalambous and Karali v Ng and Ng</a:t>
            </a:r>
            <a:r>
              <a:rPr lang="en-GB" sz="2800" dirty="0" smtClean="0"/>
              <a:t> [2014] EWCA Civ 1604</a:t>
            </a:r>
            <a:endParaRPr lang="en-GB" sz="2800"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smtClean="0"/>
              <a:t>Superstrike Ltd v Rodrigues</a:t>
            </a:r>
            <a:r>
              <a:rPr lang="en-GB" b="1" dirty="0" smtClean="0"/>
              <a:t> [2013] EWCA Civ 669</a:t>
            </a:r>
            <a:endParaRPr lang="en-GB" b="1" dirty="0"/>
          </a:p>
        </p:txBody>
      </p:sp>
      <p:sp>
        <p:nvSpPr>
          <p:cNvPr id="3" name="Content Placeholder 2"/>
          <p:cNvSpPr>
            <a:spLocks noGrp="1"/>
          </p:cNvSpPr>
          <p:nvPr>
            <p:ph idx="1"/>
          </p:nvPr>
        </p:nvSpPr>
        <p:spPr/>
        <p:txBody>
          <a:bodyPr>
            <a:normAutofit fontScale="70000" lnSpcReduction="20000"/>
          </a:bodyPr>
          <a:lstStyle/>
          <a:p>
            <a:pPr algn="just">
              <a:buNone/>
            </a:pPr>
            <a:r>
              <a:rPr lang="en-GB" dirty="0" smtClean="0"/>
              <a:t>	The landlord</a:t>
            </a:r>
            <a:r>
              <a:rPr lang="en-GB" i="1" dirty="0" smtClean="0"/>
              <a:t> </a:t>
            </a:r>
            <a:r>
              <a:rPr lang="en-GB" dirty="0" smtClean="0"/>
              <a:t>served on the tenant a s.21 notice, seeking possession.  The tenant resisted the claim relying on HA 2004, s.215(1); namely, when the notice was served, his deposit was not protected.  The tenant’s AST was granted before 6</a:t>
            </a:r>
            <a:r>
              <a:rPr lang="en-GB" baseline="30000" dirty="0" smtClean="0"/>
              <a:t>th</a:t>
            </a:r>
            <a:r>
              <a:rPr lang="en-GB" dirty="0" smtClean="0"/>
              <a:t> April 2007.  When the fixed term expired a statutory periodic tenancy arose by operation of HA 1988. The landlord continued to hold the deposit. </a:t>
            </a:r>
          </a:p>
          <a:p>
            <a:pPr algn="just"/>
            <a:endParaRPr lang="en-GB" dirty="0" smtClean="0"/>
          </a:p>
          <a:p>
            <a:pPr algn="just">
              <a:buNone/>
            </a:pPr>
            <a:r>
              <a:rPr lang="en-GB" dirty="0" smtClean="0"/>
              <a:t>	The Court of Appeal held that the s.21 notice was invalid.  The periodic tenancy constituted a new tenancy.  The landlord was therefore subject to the requirements of HA 2004, s.213, as amended.  The deposit provided at the start of the old tenancy was to be treated as security for the tenant’s performance of his new obligations under the periodic tenancy.  In short, the tenant was deemed to have notionally paid the deposit to the landlord having waived his right to be credited with his original deposit held by the landlord.</a:t>
            </a:r>
            <a:endParaRPr lang="en-GB"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i="1" dirty="0" smtClean="0"/>
              <a:t>Charalambous and Karali v Ng and Ng</a:t>
            </a:r>
            <a:r>
              <a:rPr lang="en-GB" sz="3600" b="1" dirty="0" smtClean="0"/>
              <a:t> [2014] EWCA Civ 1604</a:t>
            </a:r>
            <a:endParaRPr lang="en-GB" sz="3600" b="1" dirty="0"/>
          </a:p>
        </p:txBody>
      </p:sp>
      <p:sp>
        <p:nvSpPr>
          <p:cNvPr id="3" name="Content Placeholder 2"/>
          <p:cNvSpPr>
            <a:spLocks noGrp="1"/>
          </p:cNvSpPr>
          <p:nvPr>
            <p:ph idx="1"/>
          </p:nvPr>
        </p:nvSpPr>
        <p:spPr>
          <a:xfrm>
            <a:off x="457200" y="1600200"/>
            <a:ext cx="8291264" cy="4997152"/>
          </a:xfrm>
        </p:spPr>
        <p:txBody>
          <a:bodyPr>
            <a:noAutofit/>
          </a:bodyPr>
          <a:lstStyle/>
          <a:p>
            <a:pPr>
              <a:buNone/>
            </a:pPr>
            <a:r>
              <a:rPr lang="en-GB" sz="2200" dirty="0" smtClean="0"/>
              <a:t>	In </a:t>
            </a:r>
            <a:r>
              <a:rPr lang="en-GB" sz="2200" i="1" dirty="0" smtClean="0"/>
              <a:t>Charalambous and Karali v Ng and Ng</a:t>
            </a:r>
            <a:r>
              <a:rPr lang="en-GB" sz="2200" dirty="0" smtClean="0"/>
              <a:t> [2014] EWCA Civ 1604.  Here,</a:t>
            </a:r>
            <a:r>
              <a:rPr lang="en-GB" sz="2200" i="1" dirty="0" smtClean="0"/>
              <a:t> </a:t>
            </a:r>
            <a:r>
              <a:rPr lang="en-GB" sz="2200" dirty="0" smtClean="0"/>
              <a:t>the landlords had granted the tenants an AST in 2002, and the tenants paid a deposit.  The fixed term AST was s renewed twice and became a periodic tenancy in 2005.  In 2012, the landlord served a s.21 notice.  The Court deemed the notice invalid.  </a:t>
            </a:r>
          </a:p>
          <a:p>
            <a:pPr>
              <a:buNone/>
            </a:pPr>
            <a:r>
              <a:rPr lang="en-GB" sz="2200" dirty="0" smtClean="0"/>
              <a:t> </a:t>
            </a:r>
          </a:p>
          <a:p>
            <a:pPr>
              <a:buNone/>
            </a:pPr>
            <a:r>
              <a:rPr lang="en-GB" sz="2200" dirty="0" smtClean="0"/>
              <a:t>	The landlords were not retrospectively subject to HA 2004,s.213 nor the financial penalty imposed under HA 2004, s.214.  However, the prospective nature of HA 2004, s.215(1)(a) meant at the time the s.21 notice was served, the tenancy had to be registered.  A landlord could circumvent this section by </a:t>
            </a:r>
          </a:p>
          <a:p>
            <a:pPr lvl="1">
              <a:buFont typeface="Arial" pitchFamily="34" charset="0"/>
              <a:buChar char="•"/>
            </a:pPr>
            <a:r>
              <a:rPr lang="en-GB" sz="2200" dirty="0" smtClean="0"/>
              <a:t>returning the deposit; or</a:t>
            </a:r>
          </a:p>
          <a:p>
            <a:pPr lvl="1">
              <a:buFont typeface="Arial" pitchFamily="34" charset="0"/>
              <a:buChar char="•"/>
            </a:pPr>
            <a:r>
              <a:rPr lang="en-GB" sz="2200" dirty="0" smtClean="0"/>
              <a:t>registering the deposit late.</a:t>
            </a:r>
            <a:endParaRPr lang="en-GB" sz="2200"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dirty="0" smtClean="0"/>
              <a:t>Checklist for s.21 notices</a:t>
            </a:r>
            <a:r>
              <a:rPr lang="en-GB" sz="3600" dirty="0" smtClean="0"/>
              <a:t/>
            </a:r>
            <a:br>
              <a:rPr lang="en-GB" sz="3600" dirty="0" smtClean="0"/>
            </a:br>
            <a:endParaRPr lang="en-GB" sz="3600" dirty="0"/>
          </a:p>
        </p:txBody>
      </p:sp>
      <p:sp>
        <p:nvSpPr>
          <p:cNvPr id="3" name="Content Placeholder 2"/>
          <p:cNvSpPr>
            <a:spLocks noGrp="1"/>
          </p:cNvSpPr>
          <p:nvPr>
            <p:ph idx="1"/>
          </p:nvPr>
        </p:nvSpPr>
        <p:spPr/>
        <p:txBody>
          <a:bodyPr>
            <a:normAutofit fontScale="70000" lnSpcReduction="20000"/>
          </a:bodyPr>
          <a:lstStyle/>
          <a:p>
            <a:pPr lvl="0"/>
            <a:r>
              <a:rPr lang="en-GB" dirty="0" smtClean="0"/>
              <a:t>Does the AST have a fixed term or is it periodic only?</a:t>
            </a:r>
          </a:p>
          <a:p>
            <a:pPr lvl="0"/>
            <a:r>
              <a:rPr lang="en-GB" dirty="0" smtClean="0"/>
              <a:t>If there is a fixed term, has the fixed term period of the AST expired?</a:t>
            </a:r>
          </a:p>
          <a:p>
            <a:pPr lvl="0"/>
            <a:r>
              <a:rPr lang="en-GB" dirty="0" smtClean="0"/>
              <a:t>If the fixed term period has not expired and there is no break clause in the tenancy agreement make sure that the landlord has served a valid NSP and enquire from the tenant if there is a potential counterclaim e.g. for disrepair.</a:t>
            </a:r>
          </a:p>
          <a:p>
            <a:pPr lvl="0"/>
            <a:r>
              <a:rPr lang="en-GB" dirty="0" smtClean="0"/>
              <a:t>If the fixed term has expired and a statutory periodic tenancy has arisen, verify that the s.21 notice complies with HA 1988 s.21(1)(b) and that the deposit has been properly registered and the prescribed information given to the tenant.</a:t>
            </a:r>
          </a:p>
          <a:p>
            <a:pPr lvl="0"/>
            <a:r>
              <a:rPr lang="en-GB" dirty="0" smtClean="0"/>
              <a:t>If the AST was a periodic tenancy from the outset verify that the s.21 notice complies with HA 1988 s.21(4)(a) and that the deposit has been properly registered and the prescribed information given to the tenant.</a:t>
            </a:r>
          </a:p>
          <a:p>
            <a:pPr>
              <a:buNone/>
            </a:pP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930226"/>
          </a:xfrm>
        </p:spPr>
        <p:txBody>
          <a:bodyPr>
            <a:noAutofit/>
          </a:bodyPr>
          <a:lstStyle/>
          <a:p>
            <a:r>
              <a:rPr lang="en-GB" sz="3600" b="1" dirty="0" smtClean="0"/>
              <a:t>What are the common features of an assured tenancy and assured shorthold tenancy?</a:t>
            </a:r>
            <a:r>
              <a:rPr lang="en-GB" sz="3600" dirty="0" smtClean="0"/>
              <a:t/>
            </a:r>
            <a:br>
              <a:rPr lang="en-GB" sz="3600" dirty="0" smtClean="0"/>
            </a:br>
            <a:endParaRPr lang="en-GB" sz="3600" dirty="0"/>
          </a:p>
        </p:txBody>
      </p:sp>
      <p:sp>
        <p:nvSpPr>
          <p:cNvPr id="3" name="Content Placeholder 2"/>
          <p:cNvSpPr>
            <a:spLocks noGrp="1"/>
          </p:cNvSpPr>
          <p:nvPr>
            <p:ph idx="1"/>
          </p:nvPr>
        </p:nvSpPr>
        <p:spPr>
          <a:xfrm>
            <a:off x="457200" y="2420888"/>
            <a:ext cx="8229600" cy="3705275"/>
          </a:xfrm>
        </p:spPr>
        <p:txBody>
          <a:bodyPr>
            <a:normAutofit fontScale="70000" lnSpcReduction="20000"/>
          </a:bodyPr>
          <a:lstStyle/>
          <a:p>
            <a:pPr lvl="0">
              <a:buNone/>
            </a:pPr>
            <a:r>
              <a:rPr lang="en-GB" dirty="0" smtClean="0"/>
              <a:t>	An AST is a type of an assured tenancy.  In order for both types of tenancies to arise the following conditions must be met:</a:t>
            </a:r>
          </a:p>
          <a:p>
            <a:pPr lvl="1">
              <a:buFont typeface="Arial" pitchFamily="34" charset="0"/>
              <a:buChar char="•"/>
            </a:pPr>
            <a:r>
              <a:rPr lang="en-GB" sz="3100" dirty="0" smtClean="0"/>
              <a:t>The tenancy must be of a dwelling-house “let as a separate dwelling;</a:t>
            </a:r>
          </a:p>
          <a:p>
            <a:pPr lvl="1">
              <a:buFont typeface="Arial" pitchFamily="34" charset="0"/>
              <a:buChar char="•"/>
            </a:pPr>
            <a:r>
              <a:rPr lang="en-GB" sz="3100" dirty="0" smtClean="0"/>
              <a:t>The tenant must be an individual person, or if joint tenants they must all be individuals persons.</a:t>
            </a:r>
          </a:p>
          <a:p>
            <a:pPr lvl="1">
              <a:buFont typeface="Arial" pitchFamily="34" charset="0"/>
              <a:buChar char="•"/>
            </a:pPr>
            <a:r>
              <a:rPr lang="en-GB" sz="3100" dirty="0" smtClean="0"/>
              <a:t>The tenant condition must be satisfied.</a:t>
            </a:r>
          </a:p>
          <a:p>
            <a:pPr lvl="1">
              <a:buFont typeface="Arial" pitchFamily="34" charset="0"/>
              <a:buChar char="•"/>
            </a:pPr>
            <a:r>
              <a:rPr lang="en-GB" sz="3100" dirty="0" smtClean="0"/>
              <a:t>The tenancy must not be one that is excluded by virtue of HA 1988, Schedule 1.  </a:t>
            </a:r>
          </a:p>
          <a:p>
            <a:pPr lvl="1">
              <a:buFont typeface="Arial" pitchFamily="34" charset="0"/>
              <a:buChar char="•"/>
            </a:pPr>
            <a:r>
              <a:rPr lang="en-GB" sz="3100" dirty="0" smtClean="0"/>
              <a:t>There must be a tenancy and the tenant must have exclusive possession of at least part of the property.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Assured tenancy: security of tenure</a:t>
            </a:r>
            <a:endParaRPr lang="en-GB" b="1" dirty="0"/>
          </a:p>
        </p:txBody>
      </p:sp>
      <p:sp>
        <p:nvSpPr>
          <p:cNvPr id="3" name="Content Placeholder 2"/>
          <p:cNvSpPr>
            <a:spLocks noGrp="1"/>
          </p:cNvSpPr>
          <p:nvPr>
            <p:ph idx="1"/>
          </p:nvPr>
        </p:nvSpPr>
        <p:spPr/>
        <p:txBody>
          <a:bodyPr>
            <a:normAutofit fontScale="92500" lnSpcReduction="10000"/>
          </a:bodyPr>
          <a:lstStyle/>
          <a:p>
            <a:pPr lvl="0"/>
            <a:r>
              <a:rPr lang="en-GB" dirty="0" smtClean="0"/>
              <a:t>Landlord can only terminate an assured tenancy by bringing possession proceedings and obtaining a possession order. </a:t>
            </a:r>
          </a:p>
          <a:p>
            <a:pPr lvl="0"/>
            <a:r>
              <a:rPr lang="en-GB" dirty="0" smtClean="0"/>
              <a:t> An order for possession will only be made if at least one or more of the statutory grounds for possession are proven by the landlord.</a:t>
            </a:r>
          </a:p>
          <a:p>
            <a:pPr lvl="0"/>
            <a:r>
              <a:rPr lang="en-GB" dirty="0" smtClean="0"/>
              <a:t>If a fixed term assured tenancy agreement contains a break clause, the landlord can bring the fixed term tenancy to an end by exercising the break clause, </a:t>
            </a:r>
            <a:r>
              <a:rPr lang="en-GB" u="sng" dirty="0" smtClean="0"/>
              <a:t>but</a:t>
            </a:r>
            <a:r>
              <a:rPr lang="en-GB" dirty="0" smtClean="0"/>
              <a:t>....</a:t>
            </a:r>
          </a:p>
          <a:p>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 1988, 5(2)</a:t>
            </a:r>
            <a:endParaRPr lang="en-GB" dirty="0"/>
          </a:p>
        </p:txBody>
      </p:sp>
      <p:sp>
        <p:nvSpPr>
          <p:cNvPr id="3" name="Content Placeholder 2"/>
          <p:cNvSpPr>
            <a:spLocks noGrp="1"/>
          </p:cNvSpPr>
          <p:nvPr>
            <p:ph idx="1"/>
          </p:nvPr>
        </p:nvSpPr>
        <p:spPr/>
        <p:txBody>
          <a:bodyPr>
            <a:normAutofit fontScale="92500" lnSpcReduction="20000"/>
          </a:bodyPr>
          <a:lstStyle/>
          <a:p>
            <a:pPr>
              <a:buNone/>
            </a:pPr>
            <a:r>
              <a:rPr lang="en-GB" dirty="0" smtClean="0"/>
              <a:t>	If an assured tenancy which is a fixed term tenancy comes to an end otherwise than by virtue of—</a:t>
            </a:r>
          </a:p>
          <a:p>
            <a:pPr>
              <a:buNone/>
            </a:pPr>
            <a:r>
              <a:rPr lang="en-GB" dirty="0" smtClean="0"/>
              <a:t>	(a)     an order of the court... or</a:t>
            </a:r>
          </a:p>
          <a:p>
            <a:pPr>
              <a:buNone/>
            </a:pPr>
            <a:r>
              <a:rPr lang="en-GB" dirty="0" smtClean="0"/>
              <a:t>	(b)     a surrender or other action on the part of the tenant</a:t>
            </a:r>
          </a:p>
          <a:p>
            <a:pPr>
              <a:buNone/>
            </a:pPr>
            <a:r>
              <a:rPr lang="en-GB" dirty="0" smtClean="0"/>
              <a:t>	then... the tenant shall be entitled to remain in possession of the dwelling-house let under that tenancy and... his right to possession shall depend upon a periodic tenancy arising by virtue of this section.</a:t>
            </a:r>
          </a:p>
          <a:p>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26170"/>
          </a:xfrm>
        </p:spPr>
        <p:txBody>
          <a:bodyPr>
            <a:noAutofit/>
          </a:bodyPr>
          <a:lstStyle/>
          <a:p>
            <a:r>
              <a:rPr lang="en-GB" sz="3600" b="1" dirty="0" smtClean="0"/>
              <a:t>Assured shorthold tenancies and security of tenure</a:t>
            </a:r>
            <a:r>
              <a:rPr lang="en-GB" sz="3600" dirty="0" smtClean="0"/>
              <a:t/>
            </a:r>
            <a:br>
              <a:rPr lang="en-GB" sz="3600" dirty="0" smtClean="0"/>
            </a:br>
            <a:endParaRPr lang="en-GB" sz="3600" dirty="0"/>
          </a:p>
        </p:txBody>
      </p:sp>
      <p:sp>
        <p:nvSpPr>
          <p:cNvPr id="3" name="Content Placeholder 2"/>
          <p:cNvSpPr>
            <a:spLocks noGrp="1"/>
          </p:cNvSpPr>
          <p:nvPr>
            <p:ph idx="1"/>
          </p:nvPr>
        </p:nvSpPr>
        <p:spPr>
          <a:xfrm>
            <a:off x="457200" y="2060848"/>
            <a:ext cx="8229600" cy="4065315"/>
          </a:xfrm>
        </p:spPr>
        <p:txBody>
          <a:bodyPr>
            <a:normAutofit lnSpcReduction="10000"/>
          </a:bodyPr>
          <a:lstStyle/>
          <a:p>
            <a:r>
              <a:rPr lang="en-GB" dirty="0" smtClean="0"/>
              <a:t>An AST is usually granted for a period of six months or longer. </a:t>
            </a:r>
          </a:p>
          <a:p>
            <a:r>
              <a:rPr lang="en-GB" dirty="0" smtClean="0"/>
              <a:t> After the expiry of the fixed term period the tenant loses his or her substantive security of tenure.  </a:t>
            </a:r>
          </a:p>
          <a:p>
            <a:r>
              <a:rPr lang="en-GB" dirty="0" smtClean="0"/>
              <a:t>To recover possession a landlord is only required to serve notice and obtain a possession order.</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269</TotalTime>
  <Words>2649</Words>
  <Application>Microsoft Office PowerPoint</Application>
  <PresentationFormat>On-screen Show (4:3)</PresentationFormat>
  <Paragraphs>333</Paragraphs>
  <Slides>55</Slides>
  <Notes>0</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Office Theme</vt:lpstr>
      <vt:lpstr>COMMON GROUNDS FOR HOUSING POSSESSIONS</vt:lpstr>
      <vt:lpstr>Focus of the seminar</vt:lpstr>
      <vt:lpstr>What type of tenancy does the tenant hold?</vt:lpstr>
      <vt:lpstr>What are the most common type of residential tenancies?</vt:lpstr>
      <vt:lpstr>Features of an secure tenancy</vt:lpstr>
      <vt:lpstr>What are the common features of an assured tenancy and assured shorthold tenancy? </vt:lpstr>
      <vt:lpstr>Assured tenancy: security of tenure</vt:lpstr>
      <vt:lpstr>HA 1988, 5(2)</vt:lpstr>
      <vt:lpstr>Assured shorthold tenancies and security of tenure </vt:lpstr>
      <vt:lpstr>Secure tenancies</vt:lpstr>
      <vt:lpstr>HA 1985, 84(2)</vt:lpstr>
      <vt:lpstr>HA 1985, Schedule 2 </vt:lpstr>
      <vt:lpstr>HA 1985, Schedule 2 continued</vt:lpstr>
      <vt:lpstr>The Notice of Seeking Possession (NOSP)</vt:lpstr>
      <vt:lpstr>Technical defence: defective NOSP</vt:lpstr>
      <vt:lpstr>Defective NOSP continued</vt:lpstr>
      <vt:lpstr>Ground 1: Rent arrears</vt:lpstr>
      <vt:lpstr>Ground 1: “Rent lawfully due from the tenant has not been paid...”</vt:lpstr>
      <vt:lpstr>Rent arrears: reasonableness</vt:lpstr>
      <vt:lpstr>Protocol for Possession Claims based on Rent Arrears (“the Rent Arrears Protocol”)</vt:lpstr>
      <vt:lpstr>Counterclaim?</vt:lpstr>
      <vt:lpstr>Checklist for ground 1: rent arrears claim for possession </vt:lpstr>
      <vt:lpstr>Ground 2: nuisance/annoyance and criminality</vt:lpstr>
      <vt:lpstr>Ground 2</vt:lpstr>
      <vt:lpstr>Nuisance/annoyance and criminality: reasonableness </vt:lpstr>
      <vt:lpstr>Nuisance/annoyance and criminality: reasonableness continued </vt:lpstr>
      <vt:lpstr>Checklist for Ground 2: nuisance /annoyance and criminality </vt:lpstr>
      <vt:lpstr>Assured tenancies</vt:lpstr>
      <vt:lpstr>Grounds for possession: overview</vt:lpstr>
      <vt:lpstr>The grounds: mandatory</vt:lpstr>
      <vt:lpstr>The grounds: discretionary</vt:lpstr>
      <vt:lpstr>HA 1988, s.8: Notice Seeking Possession  (“NSP”) &amp; technical defences</vt:lpstr>
      <vt:lpstr>NSP: service</vt:lpstr>
      <vt:lpstr>Ground 14: nuisance/annoyance and criminality </vt:lpstr>
      <vt:lpstr>Ground 14: Nuisance/annoyance and criminality</vt:lpstr>
      <vt:lpstr>Grounds 8, 10 and 11: rent arrears</vt:lpstr>
      <vt:lpstr>Mandatory ground 8 </vt:lpstr>
      <vt:lpstr>Mandatory ground 8: Adjournment</vt:lpstr>
      <vt:lpstr>Counterclaim?</vt:lpstr>
      <vt:lpstr>Checklist for mandatory ground 8 </vt:lpstr>
      <vt:lpstr>Discretionary Grounds 10 and 11</vt:lpstr>
      <vt:lpstr>Grounds 10 and 11: reasonableness</vt:lpstr>
      <vt:lpstr>Checklist for discretionary grounds 10 and 11 </vt:lpstr>
      <vt:lpstr>Public law and human rights defences </vt:lpstr>
      <vt:lpstr>Public law and human rights defences continued </vt:lpstr>
      <vt:lpstr>Assured shorthold tenancies</vt:lpstr>
      <vt:lpstr>Terminating assured shorthold tenancies</vt:lpstr>
      <vt:lpstr>Termination of an AST during the fixed term</vt:lpstr>
      <vt:lpstr>Termination of a statutory periodic tenancy</vt:lpstr>
      <vt:lpstr>Notices under s.21.(1)(b) and 21(4)(a)</vt:lpstr>
      <vt:lpstr>Section 21 notices and tenancy deposits</vt:lpstr>
      <vt:lpstr>Section 21 notices and tenancy deposits: Sanctions</vt:lpstr>
      <vt:lpstr>Superstrike Ltd v Rodrigues [2013] EWCA Civ 669</vt:lpstr>
      <vt:lpstr>Charalambous and Karali v Ng and Ng [2014] EWCA Civ 1604</vt:lpstr>
      <vt:lpstr>Checklist for s.21 notices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COMMON GROUNDS FOR HOUSING POSSESSIONS</dc:title>
  <dc:creator>Liz</dc:creator>
  <cp:lastModifiedBy>Valerie Hudson</cp:lastModifiedBy>
  <cp:revision>72</cp:revision>
  <dcterms:created xsi:type="dcterms:W3CDTF">2015-03-08T23:53:21Z</dcterms:created>
  <dcterms:modified xsi:type="dcterms:W3CDTF">2015-03-09T10:22:40Z</dcterms:modified>
</cp:coreProperties>
</file>