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5"/>
  </p:handoutMasterIdLst>
  <p:sldIdLst>
    <p:sldId id="256" r:id="rId2"/>
    <p:sldId id="257" r:id="rId3"/>
    <p:sldId id="258" r:id="rId4"/>
    <p:sldId id="259" r:id="rId5"/>
    <p:sldId id="260" r:id="rId6"/>
    <p:sldId id="262" r:id="rId7"/>
    <p:sldId id="264" r:id="rId8"/>
    <p:sldId id="261"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1" r:id="rId41"/>
    <p:sldId id="302" r:id="rId42"/>
    <p:sldId id="303" r:id="rId43"/>
    <p:sldId id="304" r:id="rId44"/>
  </p:sldIdLst>
  <p:sldSz cx="9144000" cy="6858000" type="screen4x3"/>
  <p:notesSz cx="6669088" cy="9918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59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5935"/>
          </a:xfrm>
          <a:prstGeom prst="rect">
            <a:avLst/>
          </a:prstGeom>
        </p:spPr>
        <p:txBody>
          <a:bodyPr vert="horz" lIns="91440" tIns="45720" rIns="91440" bIns="45720" rtlCol="0"/>
          <a:lstStyle>
            <a:lvl1pPr algn="r">
              <a:defRPr sz="1200"/>
            </a:lvl1pPr>
          </a:lstStyle>
          <a:p>
            <a:fld id="{D8624B07-BF6B-47ED-A56D-11CDDCED62DB}" type="datetimeFigureOut">
              <a:rPr lang="en-GB" smtClean="0"/>
              <a:t>04/03/2018</a:t>
            </a:fld>
            <a:endParaRPr lang="en-GB"/>
          </a:p>
        </p:txBody>
      </p:sp>
      <p:sp>
        <p:nvSpPr>
          <p:cNvPr id="4" name="Footer Placeholder 3"/>
          <p:cNvSpPr>
            <a:spLocks noGrp="1"/>
          </p:cNvSpPr>
          <p:nvPr>
            <p:ph type="ftr" sz="quarter" idx="2"/>
          </p:nvPr>
        </p:nvSpPr>
        <p:spPr>
          <a:xfrm>
            <a:off x="0" y="9421044"/>
            <a:ext cx="2889938" cy="49593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21044"/>
            <a:ext cx="2889938" cy="495935"/>
          </a:xfrm>
          <a:prstGeom prst="rect">
            <a:avLst/>
          </a:prstGeom>
        </p:spPr>
        <p:txBody>
          <a:bodyPr vert="horz" lIns="91440" tIns="45720" rIns="91440" bIns="45720" rtlCol="0" anchor="b"/>
          <a:lstStyle>
            <a:lvl1pPr algn="r">
              <a:defRPr sz="1200"/>
            </a:lvl1pPr>
          </a:lstStyle>
          <a:p>
            <a:fld id="{AACE2A00-D2B1-4297-A53D-8C4B36C14E49}" type="slidenum">
              <a:rPr lang="en-GB" smtClean="0"/>
              <a:t>‹#›</a:t>
            </a:fld>
            <a:endParaRPr lang="en-GB"/>
          </a:p>
        </p:txBody>
      </p:sp>
    </p:spTree>
    <p:extLst>
      <p:ext uri="{BB962C8B-B14F-4D97-AF65-F5344CB8AC3E}">
        <p14:creationId xmlns:p14="http://schemas.microsoft.com/office/powerpoint/2010/main" val="288158641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071B9B2-B5ED-4804-AFF1-7CAB1A999F22}" type="datetimeFigureOut">
              <a:rPr lang="en-GB" smtClean="0"/>
              <a:t>04/03/2018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5E7B78-BADE-482D-958E-A783E998F671}" type="slidenum">
              <a:rPr lang="en-GB" smtClean="0"/>
              <a:t>‹#›</a:t>
            </a:fld>
            <a:endParaRPr lang="en-GB"/>
          </a:p>
        </p:txBody>
      </p:sp>
    </p:spTree>
    <p:extLst>
      <p:ext uri="{BB962C8B-B14F-4D97-AF65-F5344CB8AC3E}">
        <p14:creationId xmlns:p14="http://schemas.microsoft.com/office/powerpoint/2010/main" val="2957554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071B9B2-B5ED-4804-AFF1-7CAB1A999F22}" type="datetimeFigureOut">
              <a:rPr lang="en-GB" smtClean="0"/>
              <a:t>04/03/2018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5E7B78-BADE-482D-958E-A783E998F671}" type="slidenum">
              <a:rPr lang="en-GB" smtClean="0"/>
              <a:t>‹#›</a:t>
            </a:fld>
            <a:endParaRPr lang="en-GB"/>
          </a:p>
        </p:txBody>
      </p:sp>
    </p:spTree>
    <p:extLst>
      <p:ext uri="{BB962C8B-B14F-4D97-AF65-F5344CB8AC3E}">
        <p14:creationId xmlns:p14="http://schemas.microsoft.com/office/powerpoint/2010/main" val="3088076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071B9B2-B5ED-4804-AFF1-7CAB1A999F22}" type="datetimeFigureOut">
              <a:rPr lang="en-GB" smtClean="0"/>
              <a:t>04/03/2018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5E7B78-BADE-482D-958E-A783E998F671}" type="slidenum">
              <a:rPr lang="en-GB" smtClean="0"/>
              <a:t>‹#›</a:t>
            </a:fld>
            <a:endParaRPr lang="en-GB"/>
          </a:p>
        </p:txBody>
      </p:sp>
    </p:spTree>
    <p:extLst>
      <p:ext uri="{BB962C8B-B14F-4D97-AF65-F5344CB8AC3E}">
        <p14:creationId xmlns:p14="http://schemas.microsoft.com/office/powerpoint/2010/main" val="2122319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071B9B2-B5ED-4804-AFF1-7CAB1A999F22}" type="datetimeFigureOut">
              <a:rPr lang="en-GB" smtClean="0"/>
              <a:t>04/03/2018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5E7B78-BADE-482D-958E-A783E998F671}" type="slidenum">
              <a:rPr lang="en-GB" smtClean="0"/>
              <a:t>‹#›</a:t>
            </a:fld>
            <a:endParaRPr lang="en-GB"/>
          </a:p>
        </p:txBody>
      </p:sp>
    </p:spTree>
    <p:extLst>
      <p:ext uri="{BB962C8B-B14F-4D97-AF65-F5344CB8AC3E}">
        <p14:creationId xmlns:p14="http://schemas.microsoft.com/office/powerpoint/2010/main" val="349655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71B9B2-B5ED-4804-AFF1-7CAB1A999F22}" type="datetimeFigureOut">
              <a:rPr lang="en-GB" smtClean="0"/>
              <a:t>04/03/2018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5E7B78-BADE-482D-958E-A783E998F671}" type="slidenum">
              <a:rPr lang="en-GB" smtClean="0"/>
              <a:t>‹#›</a:t>
            </a:fld>
            <a:endParaRPr lang="en-GB"/>
          </a:p>
        </p:txBody>
      </p:sp>
    </p:spTree>
    <p:extLst>
      <p:ext uri="{BB962C8B-B14F-4D97-AF65-F5344CB8AC3E}">
        <p14:creationId xmlns:p14="http://schemas.microsoft.com/office/powerpoint/2010/main" val="2163817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071B9B2-B5ED-4804-AFF1-7CAB1A999F22}" type="datetimeFigureOut">
              <a:rPr lang="en-GB" smtClean="0"/>
              <a:t>04/03/2018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C5E7B78-BADE-482D-958E-A783E998F671}" type="slidenum">
              <a:rPr lang="en-GB" smtClean="0"/>
              <a:t>‹#›</a:t>
            </a:fld>
            <a:endParaRPr lang="en-GB"/>
          </a:p>
        </p:txBody>
      </p:sp>
    </p:spTree>
    <p:extLst>
      <p:ext uri="{BB962C8B-B14F-4D97-AF65-F5344CB8AC3E}">
        <p14:creationId xmlns:p14="http://schemas.microsoft.com/office/powerpoint/2010/main" val="1973179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071B9B2-B5ED-4804-AFF1-7CAB1A999F22}" type="datetimeFigureOut">
              <a:rPr lang="en-GB" smtClean="0"/>
              <a:t>04/03/2018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C5E7B78-BADE-482D-958E-A783E998F671}" type="slidenum">
              <a:rPr lang="en-GB" smtClean="0"/>
              <a:t>‹#›</a:t>
            </a:fld>
            <a:endParaRPr lang="en-GB"/>
          </a:p>
        </p:txBody>
      </p:sp>
    </p:spTree>
    <p:extLst>
      <p:ext uri="{BB962C8B-B14F-4D97-AF65-F5344CB8AC3E}">
        <p14:creationId xmlns:p14="http://schemas.microsoft.com/office/powerpoint/2010/main" val="3562489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071B9B2-B5ED-4804-AFF1-7CAB1A999F22}" type="datetimeFigureOut">
              <a:rPr lang="en-GB" smtClean="0"/>
              <a:t>04/03/2018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C5E7B78-BADE-482D-958E-A783E998F671}" type="slidenum">
              <a:rPr lang="en-GB" smtClean="0"/>
              <a:t>‹#›</a:t>
            </a:fld>
            <a:endParaRPr lang="en-GB"/>
          </a:p>
        </p:txBody>
      </p:sp>
    </p:spTree>
    <p:extLst>
      <p:ext uri="{BB962C8B-B14F-4D97-AF65-F5344CB8AC3E}">
        <p14:creationId xmlns:p14="http://schemas.microsoft.com/office/powerpoint/2010/main" val="882726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1B9B2-B5ED-4804-AFF1-7CAB1A999F22}" type="datetimeFigureOut">
              <a:rPr lang="en-GB" smtClean="0"/>
              <a:t>04/03/2018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C5E7B78-BADE-482D-958E-A783E998F671}" type="slidenum">
              <a:rPr lang="en-GB" smtClean="0"/>
              <a:t>‹#›</a:t>
            </a:fld>
            <a:endParaRPr lang="en-GB"/>
          </a:p>
        </p:txBody>
      </p:sp>
    </p:spTree>
    <p:extLst>
      <p:ext uri="{BB962C8B-B14F-4D97-AF65-F5344CB8AC3E}">
        <p14:creationId xmlns:p14="http://schemas.microsoft.com/office/powerpoint/2010/main" val="3601542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71B9B2-B5ED-4804-AFF1-7CAB1A999F22}" type="datetimeFigureOut">
              <a:rPr lang="en-GB" smtClean="0"/>
              <a:t>04/03/2018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C5E7B78-BADE-482D-958E-A783E998F671}" type="slidenum">
              <a:rPr lang="en-GB" smtClean="0"/>
              <a:t>‹#›</a:t>
            </a:fld>
            <a:endParaRPr lang="en-GB"/>
          </a:p>
        </p:txBody>
      </p:sp>
    </p:spTree>
    <p:extLst>
      <p:ext uri="{BB962C8B-B14F-4D97-AF65-F5344CB8AC3E}">
        <p14:creationId xmlns:p14="http://schemas.microsoft.com/office/powerpoint/2010/main" val="237119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71B9B2-B5ED-4804-AFF1-7CAB1A999F22}" type="datetimeFigureOut">
              <a:rPr lang="en-GB" smtClean="0"/>
              <a:t>04/03/2018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C5E7B78-BADE-482D-958E-A783E998F671}" type="slidenum">
              <a:rPr lang="en-GB" smtClean="0"/>
              <a:t>‹#›</a:t>
            </a:fld>
            <a:endParaRPr lang="en-GB"/>
          </a:p>
        </p:txBody>
      </p:sp>
    </p:spTree>
    <p:extLst>
      <p:ext uri="{BB962C8B-B14F-4D97-AF65-F5344CB8AC3E}">
        <p14:creationId xmlns:p14="http://schemas.microsoft.com/office/powerpoint/2010/main" val="3854612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71B9B2-B5ED-4804-AFF1-7CAB1A999F22}" type="datetimeFigureOut">
              <a:rPr lang="en-GB" smtClean="0"/>
              <a:t>04/03/2018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5E7B78-BADE-482D-958E-A783E998F671}" type="slidenum">
              <a:rPr lang="en-GB" smtClean="0"/>
              <a:t>‹#›</a:t>
            </a:fld>
            <a:endParaRPr lang="en-GB"/>
          </a:p>
        </p:txBody>
      </p:sp>
    </p:spTree>
    <p:extLst>
      <p:ext uri="{BB962C8B-B14F-4D97-AF65-F5344CB8AC3E}">
        <p14:creationId xmlns:p14="http://schemas.microsoft.com/office/powerpoint/2010/main" val="250832366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gov.uk/legal-aid/domestic-abuse-or-violenc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gov.uk/government/collections/legal-aid-cases-of-domestic-violence-and-child-abuse-letters-for-professional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civil-eligibility-calculator.justice.gov.uk/"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www.gov.uk/check-legal-aid"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Legal aid – what’s in scope?</a:t>
            </a:r>
          </a:p>
        </p:txBody>
      </p:sp>
      <p:sp>
        <p:nvSpPr>
          <p:cNvPr id="3" name="Subtitle 2"/>
          <p:cNvSpPr>
            <a:spLocks noGrp="1"/>
          </p:cNvSpPr>
          <p:nvPr>
            <p:ph type="subTitle" idx="1"/>
          </p:nvPr>
        </p:nvSpPr>
        <p:spPr/>
        <p:txBody>
          <a:bodyPr/>
          <a:lstStyle/>
          <a:p>
            <a:r>
              <a:rPr lang="en-GB" dirty="0"/>
              <a:t>Vicky Ling for LawWorks</a:t>
            </a:r>
          </a:p>
        </p:txBody>
      </p:sp>
    </p:spTree>
    <p:extLst>
      <p:ext uri="{BB962C8B-B14F-4D97-AF65-F5344CB8AC3E}">
        <p14:creationId xmlns:p14="http://schemas.microsoft.com/office/powerpoint/2010/main" val="1364948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Green list – legal aid is available</a:t>
            </a:r>
          </a:p>
        </p:txBody>
      </p:sp>
      <p:sp>
        <p:nvSpPr>
          <p:cNvPr id="3" name="Content Placeholder 2"/>
          <p:cNvSpPr>
            <a:spLocks noGrp="1"/>
          </p:cNvSpPr>
          <p:nvPr>
            <p:ph idx="1"/>
          </p:nvPr>
        </p:nvSpPr>
        <p:spPr/>
        <p:txBody>
          <a:bodyPr/>
          <a:lstStyle/>
          <a:p>
            <a:r>
              <a:rPr lang="en-GB" b="1" dirty="0"/>
              <a:t>Clinical Negligence</a:t>
            </a:r>
          </a:p>
          <a:p>
            <a:endParaRPr lang="en-GB" dirty="0"/>
          </a:p>
          <a:p>
            <a:r>
              <a:rPr lang="en-GB" dirty="0"/>
              <a:t>The only type of clinical negligence cases eligible are where a child suffers a neurological injury resulting in them being severely disabled during pregnancy, child birth or the postnatal period (8 weeks)</a:t>
            </a:r>
          </a:p>
          <a:p>
            <a:endParaRPr lang="en-GB" dirty="0"/>
          </a:p>
        </p:txBody>
      </p:sp>
    </p:spTree>
    <p:extLst>
      <p:ext uri="{BB962C8B-B14F-4D97-AF65-F5344CB8AC3E}">
        <p14:creationId xmlns:p14="http://schemas.microsoft.com/office/powerpoint/2010/main" val="149015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Green list – legal aid is available</a:t>
            </a:r>
          </a:p>
        </p:txBody>
      </p:sp>
      <p:sp>
        <p:nvSpPr>
          <p:cNvPr id="3" name="Content Placeholder 2"/>
          <p:cNvSpPr>
            <a:spLocks noGrp="1"/>
          </p:cNvSpPr>
          <p:nvPr>
            <p:ph idx="1"/>
          </p:nvPr>
        </p:nvSpPr>
        <p:spPr/>
        <p:txBody>
          <a:bodyPr/>
          <a:lstStyle/>
          <a:p>
            <a:r>
              <a:rPr lang="en-GB" b="1" dirty="0"/>
              <a:t>Debt</a:t>
            </a:r>
          </a:p>
          <a:p>
            <a:r>
              <a:rPr lang="en-GB" dirty="0"/>
              <a:t>Must be referred to the telephone service</a:t>
            </a:r>
          </a:p>
          <a:p>
            <a:pPr lvl="0"/>
            <a:endParaRPr lang="en-GB" dirty="0"/>
          </a:p>
          <a:p>
            <a:pPr lvl="0"/>
            <a:r>
              <a:rPr lang="en-GB" dirty="0"/>
              <a:t>Mortgage possession of the home</a:t>
            </a:r>
          </a:p>
          <a:p>
            <a:pPr lvl="0"/>
            <a:r>
              <a:rPr lang="en-GB" dirty="0"/>
              <a:t>Orders for sale of the home</a:t>
            </a:r>
          </a:p>
          <a:p>
            <a:pPr lvl="0"/>
            <a:r>
              <a:rPr lang="en-GB" dirty="0"/>
              <a:t>Involuntary bankruptcy (including dealing with a statutory demand) where the person’s estate includes their home</a:t>
            </a:r>
          </a:p>
          <a:p>
            <a:endParaRPr lang="en-GB" dirty="0"/>
          </a:p>
        </p:txBody>
      </p:sp>
    </p:spTree>
    <p:extLst>
      <p:ext uri="{BB962C8B-B14F-4D97-AF65-F5344CB8AC3E}">
        <p14:creationId xmlns:p14="http://schemas.microsoft.com/office/powerpoint/2010/main" val="3855491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Green list – legal aid is available</a:t>
            </a:r>
          </a:p>
        </p:txBody>
      </p:sp>
      <p:sp>
        <p:nvSpPr>
          <p:cNvPr id="3" name="Content Placeholder 2"/>
          <p:cNvSpPr>
            <a:spLocks noGrp="1"/>
          </p:cNvSpPr>
          <p:nvPr>
            <p:ph idx="1"/>
          </p:nvPr>
        </p:nvSpPr>
        <p:spPr/>
        <p:txBody>
          <a:bodyPr/>
          <a:lstStyle/>
          <a:p>
            <a:r>
              <a:rPr lang="en-GB" b="1" dirty="0"/>
              <a:t>Discrimination</a:t>
            </a:r>
          </a:p>
          <a:p>
            <a:r>
              <a:rPr lang="en-GB" dirty="0"/>
              <a:t>Must be referred to the telephone service</a:t>
            </a:r>
            <a:endParaRPr lang="en-GB" b="1" dirty="0"/>
          </a:p>
          <a:p>
            <a:endParaRPr lang="en-GB" b="1" dirty="0"/>
          </a:p>
          <a:p>
            <a:r>
              <a:rPr lang="en-GB" dirty="0"/>
              <a:t>Breaches of the Equality Act 2010 – not category specific </a:t>
            </a:r>
            <a:endParaRPr lang="en-GB" b="1" dirty="0"/>
          </a:p>
        </p:txBody>
      </p:sp>
    </p:spTree>
    <p:extLst>
      <p:ext uri="{BB962C8B-B14F-4D97-AF65-F5344CB8AC3E}">
        <p14:creationId xmlns:p14="http://schemas.microsoft.com/office/powerpoint/2010/main" val="3667750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Green list – legal aid is available</a:t>
            </a:r>
          </a:p>
        </p:txBody>
      </p:sp>
      <p:sp>
        <p:nvSpPr>
          <p:cNvPr id="3" name="Content Placeholder 2"/>
          <p:cNvSpPr>
            <a:spLocks noGrp="1"/>
          </p:cNvSpPr>
          <p:nvPr>
            <p:ph idx="1"/>
          </p:nvPr>
        </p:nvSpPr>
        <p:spPr/>
        <p:txBody>
          <a:bodyPr>
            <a:normAutofit fontScale="92500" lnSpcReduction="10000"/>
          </a:bodyPr>
          <a:lstStyle/>
          <a:p>
            <a:r>
              <a:rPr lang="en-GB" b="1" dirty="0"/>
              <a:t>Education (Special Educational Needs)</a:t>
            </a:r>
          </a:p>
          <a:p>
            <a:r>
              <a:rPr lang="en-GB" dirty="0"/>
              <a:t>Must be referred to the telephone service.</a:t>
            </a:r>
          </a:p>
          <a:p>
            <a:endParaRPr lang="en-GB" dirty="0"/>
          </a:p>
          <a:p>
            <a:r>
              <a:rPr lang="en-GB" dirty="0"/>
              <a:t>Special educational needs (matters arising under Part 4 of the Education Act 1996)</a:t>
            </a:r>
          </a:p>
          <a:p>
            <a:r>
              <a:rPr lang="en-GB" dirty="0"/>
              <a:t>Assessments relating to learning difficulties for young people under the Learning and Skills Act 2000 </a:t>
            </a:r>
            <a:br>
              <a:rPr lang="en-GB" dirty="0"/>
            </a:br>
            <a:endParaRPr lang="en-GB" dirty="0"/>
          </a:p>
        </p:txBody>
      </p:sp>
    </p:spTree>
    <p:extLst>
      <p:ext uri="{BB962C8B-B14F-4D97-AF65-F5344CB8AC3E}">
        <p14:creationId xmlns:p14="http://schemas.microsoft.com/office/powerpoint/2010/main" val="1389804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Green list – legal aid is available</a:t>
            </a:r>
          </a:p>
        </p:txBody>
      </p:sp>
      <p:sp>
        <p:nvSpPr>
          <p:cNvPr id="3" name="Content Placeholder 2"/>
          <p:cNvSpPr>
            <a:spLocks noGrp="1"/>
          </p:cNvSpPr>
          <p:nvPr>
            <p:ph idx="1"/>
          </p:nvPr>
        </p:nvSpPr>
        <p:spPr/>
        <p:txBody>
          <a:bodyPr>
            <a:normAutofit fontScale="70000" lnSpcReduction="20000"/>
          </a:bodyPr>
          <a:lstStyle/>
          <a:p>
            <a:r>
              <a:rPr lang="en-GB" b="1" dirty="0"/>
              <a:t>Family ‘private law’</a:t>
            </a:r>
            <a:endParaRPr lang="en-GB" sz="2800" dirty="0"/>
          </a:p>
          <a:p>
            <a:pPr lvl="0"/>
            <a:r>
              <a:rPr lang="en-GB" dirty="0"/>
              <a:t>Domestic abuse cases</a:t>
            </a:r>
            <a:endParaRPr lang="en-GB" sz="2800" dirty="0"/>
          </a:p>
          <a:p>
            <a:pPr lvl="0"/>
            <a:r>
              <a:rPr lang="en-GB" dirty="0"/>
              <a:t>Child abduction</a:t>
            </a:r>
            <a:endParaRPr lang="en-GB" sz="2800" dirty="0"/>
          </a:p>
          <a:p>
            <a:pPr lvl="1"/>
            <a:r>
              <a:rPr lang="en-GB" dirty="0"/>
              <a:t>Note that legal aid is available to recover a child who has been removed ‘unlawfully’ but is only available to </a:t>
            </a:r>
            <a:r>
              <a:rPr lang="en-GB" b="1" i="1" dirty="0"/>
              <a:t>prevent</a:t>
            </a:r>
            <a:r>
              <a:rPr lang="en-GB" dirty="0"/>
              <a:t> unlawful removal if that would be outside the jurisdiction of England and Wales </a:t>
            </a:r>
            <a:endParaRPr lang="en-GB" sz="2400" dirty="0"/>
          </a:p>
          <a:p>
            <a:pPr lvl="0"/>
            <a:r>
              <a:rPr lang="en-GB" dirty="0" err="1"/>
              <a:t>Wardship</a:t>
            </a:r>
            <a:r>
              <a:rPr lang="en-GB" dirty="0"/>
              <a:t> cases</a:t>
            </a:r>
            <a:endParaRPr lang="en-GB" sz="2800" dirty="0"/>
          </a:p>
          <a:p>
            <a:pPr lvl="0"/>
            <a:r>
              <a:rPr lang="en-GB" dirty="0"/>
              <a:t>Representation for child parties in private family cases</a:t>
            </a:r>
            <a:endParaRPr lang="en-GB" sz="2800" dirty="0"/>
          </a:p>
          <a:p>
            <a:pPr lvl="0"/>
            <a:r>
              <a:rPr lang="en-GB" dirty="0"/>
              <a:t>Legal advice in support of mediation</a:t>
            </a:r>
            <a:endParaRPr lang="en-GB" sz="2800" dirty="0"/>
          </a:p>
          <a:p>
            <a:pPr lvl="0"/>
            <a:r>
              <a:rPr lang="en-GB" dirty="0"/>
              <a:t>Forced marriage protection order cases</a:t>
            </a:r>
            <a:endParaRPr lang="en-GB" sz="2800" dirty="0"/>
          </a:p>
          <a:p>
            <a:pPr lvl="0"/>
            <a:r>
              <a:rPr lang="en-GB" dirty="0"/>
              <a:t>EU and international agreements concerning children and finances</a:t>
            </a:r>
            <a:endParaRPr lang="en-GB" sz="2800" dirty="0"/>
          </a:p>
          <a:p>
            <a:pPr lvl="0"/>
            <a:r>
              <a:rPr lang="en-GB" dirty="0"/>
              <a:t>Mediation to resolve family law disputes</a:t>
            </a:r>
            <a:endParaRPr lang="en-GB" sz="2800" dirty="0"/>
          </a:p>
          <a:p>
            <a:endParaRPr lang="en-GB" dirty="0"/>
          </a:p>
        </p:txBody>
      </p:sp>
    </p:spTree>
    <p:extLst>
      <p:ext uri="{BB962C8B-B14F-4D97-AF65-F5344CB8AC3E}">
        <p14:creationId xmlns:p14="http://schemas.microsoft.com/office/powerpoint/2010/main" val="16334490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Green list – legal aid is available</a:t>
            </a:r>
          </a:p>
        </p:txBody>
      </p:sp>
      <p:sp>
        <p:nvSpPr>
          <p:cNvPr id="3" name="Content Placeholder 2"/>
          <p:cNvSpPr>
            <a:spLocks noGrp="1"/>
          </p:cNvSpPr>
          <p:nvPr>
            <p:ph idx="1"/>
          </p:nvPr>
        </p:nvSpPr>
        <p:spPr/>
        <p:txBody>
          <a:bodyPr/>
          <a:lstStyle/>
          <a:p>
            <a:pPr lvl="0"/>
            <a:r>
              <a:rPr lang="en-GB" dirty="0"/>
              <a:t>‘Public’ family law regarding the protection of children from abuse, </a:t>
            </a:r>
            <a:r>
              <a:rPr lang="en-GB" dirty="0" err="1"/>
              <a:t>eg</a:t>
            </a:r>
            <a:r>
              <a:rPr lang="en-GB" dirty="0"/>
              <a:t> Care and Supervision Orders, Emergency Protection orders etc. </a:t>
            </a:r>
            <a:endParaRPr lang="en-GB" sz="2800" dirty="0"/>
          </a:p>
          <a:p>
            <a:pPr lvl="1"/>
            <a:r>
              <a:rPr lang="en-GB" dirty="0"/>
              <a:t>Legal aid is available to children and parents/those with parental responsibility – non-means and merits tested in the above cases</a:t>
            </a:r>
            <a:endParaRPr lang="en-GB" sz="2400" dirty="0"/>
          </a:p>
          <a:p>
            <a:pPr lvl="0"/>
            <a:r>
              <a:rPr lang="en-GB" dirty="0"/>
              <a:t>Adoption </a:t>
            </a:r>
            <a:endParaRPr lang="en-GB" sz="2800" dirty="0"/>
          </a:p>
          <a:p>
            <a:endParaRPr lang="en-GB" dirty="0"/>
          </a:p>
        </p:txBody>
      </p:sp>
    </p:spTree>
    <p:extLst>
      <p:ext uri="{BB962C8B-B14F-4D97-AF65-F5344CB8AC3E}">
        <p14:creationId xmlns:p14="http://schemas.microsoft.com/office/powerpoint/2010/main" val="1019404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Green list – legal aid is available</a:t>
            </a:r>
          </a:p>
        </p:txBody>
      </p:sp>
      <p:sp>
        <p:nvSpPr>
          <p:cNvPr id="3" name="Content Placeholder 2"/>
          <p:cNvSpPr>
            <a:spLocks noGrp="1"/>
          </p:cNvSpPr>
          <p:nvPr>
            <p:ph idx="1"/>
          </p:nvPr>
        </p:nvSpPr>
        <p:spPr/>
        <p:txBody>
          <a:bodyPr>
            <a:normAutofit fontScale="70000" lnSpcReduction="20000"/>
          </a:bodyPr>
          <a:lstStyle/>
          <a:p>
            <a:r>
              <a:rPr lang="en-GB" b="1" dirty="0"/>
              <a:t>Housing</a:t>
            </a:r>
            <a:endParaRPr lang="en-GB" dirty="0"/>
          </a:p>
          <a:p>
            <a:pPr lvl="0"/>
            <a:r>
              <a:rPr lang="en-GB" dirty="0"/>
              <a:t>Possession of the home (owner occupiers are Debt)</a:t>
            </a:r>
          </a:p>
          <a:p>
            <a:pPr lvl="0"/>
            <a:r>
              <a:rPr lang="en-GB" dirty="0"/>
              <a:t>Eviction from the home (including unlawful eviction)</a:t>
            </a:r>
          </a:p>
          <a:p>
            <a:pPr lvl="0"/>
            <a:r>
              <a:rPr lang="en-GB" dirty="0"/>
              <a:t>Seeking repairs to rented accommodation where the disrepairs pose a serious risk of harm to health or safety</a:t>
            </a:r>
          </a:p>
          <a:p>
            <a:pPr lvl="0"/>
            <a:r>
              <a:rPr lang="en-GB" dirty="0"/>
              <a:t>Homelessness assistance for persons who are homeless or threatened with homelessness</a:t>
            </a:r>
          </a:p>
          <a:p>
            <a:pPr lvl="0"/>
            <a:r>
              <a:rPr lang="en-GB" dirty="0"/>
              <a:t>Injunctions under the Protection from Harassment Act 1997 in the context of housing and ASBO matters in the county court</a:t>
            </a:r>
          </a:p>
          <a:p>
            <a:pPr lvl="0"/>
            <a:r>
              <a:rPr lang="en-GB" dirty="0"/>
              <a:t>Provision of housing by way of community care (overlaps with Community Care)</a:t>
            </a:r>
          </a:p>
          <a:p>
            <a:pPr lvl="0"/>
            <a:r>
              <a:rPr lang="en-GB" dirty="0"/>
              <a:t>Accommodation and support for asylum seekers</a:t>
            </a:r>
          </a:p>
          <a:p>
            <a:pPr lvl="0"/>
            <a:r>
              <a:rPr lang="en-GB" dirty="0"/>
              <a:t>Advice and representation under Housing Possession Court Duty Schemes</a:t>
            </a:r>
          </a:p>
          <a:p>
            <a:endParaRPr lang="en-GB" dirty="0"/>
          </a:p>
        </p:txBody>
      </p:sp>
    </p:spTree>
    <p:extLst>
      <p:ext uri="{BB962C8B-B14F-4D97-AF65-F5344CB8AC3E}">
        <p14:creationId xmlns:p14="http://schemas.microsoft.com/office/powerpoint/2010/main" val="42815764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Green list – legal aid is available</a:t>
            </a:r>
          </a:p>
        </p:txBody>
      </p:sp>
      <p:sp>
        <p:nvSpPr>
          <p:cNvPr id="3" name="Content Placeholder 2"/>
          <p:cNvSpPr>
            <a:spLocks noGrp="1"/>
          </p:cNvSpPr>
          <p:nvPr>
            <p:ph idx="1"/>
          </p:nvPr>
        </p:nvSpPr>
        <p:spPr/>
        <p:txBody>
          <a:bodyPr>
            <a:normAutofit fontScale="77500" lnSpcReduction="20000"/>
          </a:bodyPr>
          <a:lstStyle/>
          <a:p>
            <a:r>
              <a:rPr lang="en-GB" b="1" dirty="0"/>
              <a:t>Immigration &amp; Asylum</a:t>
            </a:r>
            <a:endParaRPr lang="en-GB" dirty="0"/>
          </a:p>
          <a:p>
            <a:pPr lvl="0"/>
            <a:r>
              <a:rPr lang="en-GB" dirty="0"/>
              <a:t>Asylum cases </a:t>
            </a:r>
          </a:p>
          <a:p>
            <a:pPr lvl="0"/>
            <a:r>
              <a:rPr lang="en-GB" dirty="0"/>
              <a:t>Detention, bail and residence restrictions pending deportation</a:t>
            </a:r>
          </a:p>
          <a:p>
            <a:pPr lvl="0"/>
            <a:endParaRPr lang="en-GB" dirty="0"/>
          </a:p>
          <a:p>
            <a:pPr lvl="0"/>
            <a:r>
              <a:rPr lang="en-GB" dirty="0"/>
              <a:t>Immigration (non-Asylum) – very restricted:</a:t>
            </a:r>
          </a:p>
          <a:p>
            <a:pPr lvl="0"/>
            <a:r>
              <a:rPr lang="en-GB" dirty="0"/>
              <a:t>Applications to remain under domestic violence provisions</a:t>
            </a:r>
          </a:p>
          <a:p>
            <a:pPr lvl="0"/>
            <a:r>
              <a:rPr lang="en-GB" dirty="0"/>
              <a:t>Applications for leave to enter or remain in the UK by victims of human trafficking</a:t>
            </a:r>
          </a:p>
          <a:p>
            <a:pPr lvl="0"/>
            <a:r>
              <a:rPr lang="en-GB" dirty="0"/>
              <a:t>Terrorism prevention and investigation measures</a:t>
            </a:r>
          </a:p>
          <a:p>
            <a:pPr lvl="0"/>
            <a:r>
              <a:rPr lang="en-GB" dirty="0"/>
              <a:t>Special Immigration Appeals Commission proceedings</a:t>
            </a:r>
          </a:p>
          <a:p>
            <a:endParaRPr lang="en-GB" dirty="0"/>
          </a:p>
        </p:txBody>
      </p:sp>
    </p:spTree>
    <p:extLst>
      <p:ext uri="{BB962C8B-B14F-4D97-AF65-F5344CB8AC3E}">
        <p14:creationId xmlns:p14="http://schemas.microsoft.com/office/powerpoint/2010/main" val="19570763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Green list – legal aid is available</a:t>
            </a:r>
          </a:p>
        </p:txBody>
      </p:sp>
      <p:sp>
        <p:nvSpPr>
          <p:cNvPr id="3" name="Content Placeholder 2"/>
          <p:cNvSpPr>
            <a:spLocks noGrp="1"/>
          </p:cNvSpPr>
          <p:nvPr>
            <p:ph idx="1"/>
          </p:nvPr>
        </p:nvSpPr>
        <p:spPr/>
        <p:txBody>
          <a:bodyPr>
            <a:normAutofit/>
          </a:bodyPr>
          <a:lstStyle/>
          <a:p>
            <a:r>
              <a:rPr lang="en-GB" b="1" dirty="0"/>
              <a:t>Welfare Benefits</a:t>
            </a:r>
            <a:endParaRPr lang="en-GB" dirty="0"/>
          </a:p>
          <a:p>
            <a:pPr lvl="0"/>
            <a:endParaRPr lang="en-GB" dirty="0"/>
          </a:p>
          <a:p>
            <a:pPr lvl="0"/>
            <a:r>
              <a:rPr lang="en-GB" dirty="0"/>
              <a:t>Appeals on a point of law in the Upper Tribunal (Administrative Chamber)</a:t>
            </a:r>
          </a:p>
          <a:p>
            <a:r>
              <a:rPr lang="en-GB" dirty="0"/>
              <a:t>Onward appeals on a point of law to the Court of Appeal and Supreme Court</a:t>
            </a:r>
          </a:p>
          <a:p>
            <a:endParaRPr lang="en-GB" dirty="0"/>
          </a:p>
        </p:txBody>
      </p:sp>
    </p:spTree>
    <p:extLst>
      <p:ext uri="{BB962C8B-B14F-4D97-AF65-F5344CB8AC3E}">
        <p14:creationId xmlns:p14="http://schemas.microsoft.com/office/powerpoint/2010/main" val="31723720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Green list – legal aid is available</a:t>
            </a:r>
          </a:p>
        </p:txBody>
      </p:sp>
      <p:sp>
        <p:nvSpPr>
          <p:cNvPr id="3" name="Content Placeholder 2"/>
          <p:cNvSpPr>
            <a:spLocks noGrp="1"/>
          </p:cNvSpPr>
          <p:nvPr>
            <p:ph idx="1"/>
          </p:nvPr>
        </p:nvSpPr>
        <p:spPr/>
        <p:txBody>
          <a:bodyPr>
            <a:normAutofit fontScale="70000" lnSpcReduction="20000"/>
          </a:bodyPr>
          <a:lstStyle/>
          <a:p>
            <a:pPr lvl="0"/>
            <a:r>
              <a:rPr lang="en-GB" u="sng" dirty="0"/>
              <a:t>Mental Health</a:t>
            </a:r>
            <a:r>
              <a:rPr lang="en-GB" dirty="0"/>
              <a:t> – Mental Health Act 1983 and Mental Capacity Act 2005 cases. Repatriation of Prisoners Act 1984 </a:t>
            </a:r>
            <a:r>
              <a:rPr lang="en-GB" dirty="0" err="1"/>
              <a:t>Sch</a:t>
            </a:r>
            <a:r>
              <a:rPr lang="en-GB" dirty="0"/>
              <a:t> para 5(2)</a:t>
            </a:r>
          </a:p>
          <a:p>
            <a:pPr lvl="0"/>
            <a:r>
              <a:rPr lang="en-GB" u="sng" dirty="0"/>
              <a:t>Community Care</a:t>
            </a:r>
            <a:r>
              <a:rPr lang="en-GB" dirty="0"/>
              <a:t> – provision of community care services and facilities for disabled persons</a:t>
            </a:r>
          </a:p>
          <a:p>
            <a:pPr lvl="0"/>
            <a:r>
              <a:rPr lang="en-GB" u="sng" dirty="0"/>
              <a:t>Actions Against Public Authorities</a:t>
            </a:r>
            <a:r>
              <a:rPr lang="en-GB" dirty="0"/>
              <a:t> – abuse of children or vulnerable adults, victims of sexual offences, significant breaches of human rights</a:t>
            </a:r>
          </a:p>
          <a:p>
            <a:pPr lvl="0"/>
            <a:r>
              <a:rPr lang="en-GB" u="sng" dirty="0"/>
              <a:t>Protection from harassment</a:t>
            </a:r>
            <a:r>
              <a:rPr lang="en-GB" dirty="0"/>
              <a:t> where not arising from a Family or Housing relationship</a:t>
            </a:r>
          </a:p>
          <a:p>
            <a:pPr lvl="0"/>
            <a:r>
              <a:rPr lang="en-GB" u="sng" dirty="0"/>
              <a:t>Environmental pollution</a:t>
            </a:r>
            <a:endParaRPr lang="en-GB" dirty="0"/>
          </a:p>
          <a:p>
            <a:pPr lvl="0"/>
            <a:r>
              <a:rPr lang="en-GB" u="sng" dirty="0"/>
              <a:t>Gang related violence injunctions</a:t>
            </a:r>
            <a:endParaRPr lang="en-GB" dirty="0"/>
          </a:p>
          <a:p>
            <a:pPr lvl="0"/>
            <a:r>
              <a:rPr lang="en-GB" u="sng" dirty="0"/>
              <a:t>Damages claims by victims of trafficking</a:t>
            </a:r>
            <a:endParaRPr lang="en-GB" dirty="0"/>
          </a:p>
          <a:p>
            <a:pPr lvl="0"/>
            <a:r>
              <a:rPr lang="en-GB" u="sng" dirty="0"/>
              <a:t>Public Law </a:t>
            </a:r>
            <a:r>
              <a:rPr lang="en-GB" dirty="0"/>
              <a:t>(e.g. judicial review cases)</a:t>
            </a:r>
          </a:p>
          <a:p>
            <a:endParaRPr lang="en-GB" dirty="0"/>
          </a:p>
        </p:txBody>
      </p:sp>
    </p:spTree>
    <p:extLst>
      <p:ext uri="{BB962C8B-B14F-4D97-AF65-F5344CB8AC3E}">
        <p14:creationId xmlns:p14="http://schemas.microsoft.com/office/powerpoint/2010/main" val="1906604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Programme</a:t>
            </a:r>
          </a:p>
        </p:txBody>
      </p:sp>
      <p:sp>
        <p:nvSpPr>
          <p:cNvPr id="3" name="Content Placeholder 2"/>
          <p:cNvSpPr>
            <a:spLocks noGrp="1"/>
          </p:cNvSpPr>
          <p:nvPr>
            <p:ph idx="1"/>
          </p:nvPr>
        </p:nvSpPr>
        <p:spPr/>
        <p:txBody>
          <a:bodyPr/>
          <a:lstStyle/>
          <a:p>
            <a:r>
              <a:rPr lang="en-GB" dirty="0"/>
              <a:t>An over-view of the legal aid scheme</a:t>
            </a:r>
          </a:p>
          <a:p>
            <a:r>
              <a:rPr lang="en-GB" dirty="0"/>
              <a:t>Scope</a:t>
            </a:r>
          </a:p>
          <a:p>
            <a:r>
              <a:rPr lang="en-GB" dirty="0"/>
              <a:t>Housing, Consumer/contract, Employment and Family law</a:t>
            </a:r>
          </a:p>
          <a:p>
            <a:r>
              <a:rPr lang="en-GB" dirty="0"/>
              <a:t>Exceptional case funding</a:t>
            </a:r>
          </a:p>
          <a:p>
            <a:r>
              <a:rPr lang="en-GB" dirty="0"/>
              <a:t>Means and merits</a:t>
            </a:r>
          </a:p>
          <a:p>
            <a:r>
              <a:rPr lang="en-GB" dirty="0"/>
              <a:t>Making referrals</a:t>
            </a:r>
          </a:p>
        </p:txBody>
      </p:sp>
    </p:spTree>
    <p:extLst>
      <p:ext uri="{BB962C8B-B14F-4D97-AF65-F5344CB8AC3E}">
        <p14:creationId xmlns:p14="http://schemas.microsoft.com/office/powerpoint/2010/main" val="5815147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Legal aid available – conditions </a:t>
            </a:r>
          </a:p>
        </p:txBody>
      </p:sp>
      <p:sp>
        <p:nvSpPr>
          <p:cNvPr id="3" name="Content Placeholder 2"/>
          <p:cNvSpPr>
            <a:spLocks noGrp="1"/>
          </p:cNvSpPr>
          <p:nvPr>
            <p:ph idx="1"/>
          </p:nvPr>
        </p:nvSpPr>
        <p:spPr/>
        <p:txBody>
          <a:bodyPr/>
          <a:lstStyle/>
          <a:p>
            <a:r>
              <a:rPr lang="en-GB" b="1" dirty="0"/>
              <a:t>Family</a:t>
            </a:r>
            <a:endParaRPr lang="en-GB" sz="2800" dirty="0"/>
          </a:p>
          <a:p>
            <a:pPr lvl="0"/>
            <a:r>
              <a:rPr lang="en-GB" dirty="0"/>
              <a:t>Divorce, financial and child arrangements matters </a:t>
            </a:r>
            <a:endParaRPr lang="en-GB" sz="2800" dirty="0"/>
          </a:p>
          <a:p>
            <a:pPr lvl="1"/>
            <a:r>
              <a:rPr lang="en-GB" dirty="0"/>
              <a:t>With specified forms of evidence of domestic abuse</a:t>
            </a:r>
            <a:endParaRPr lang="en-GB" sz="2400" dirty="0"/>
          </a:p>
          <a:p>
            <a:pPr lvl="0"/>
            <a:r>
              <a:rPr lang="en-GB" dirty="0"/>
              <a:t>Child arrangement matters </a:t>
            </a:r>
          </a:p>
          <a:p>
            <a:pPr lvl="1"/>
            <a:r>
              <a:rPr lang="en-GB" dirty="0"/>
              <a:t>with specified forms of evidence of child abuse</a:t>
            </a:r>
            <a:endParaRPr lang="en-GB" sz="2400" dirty="0"/>
          </a:p>
          <a:p>
            <a:endParaRPr lang="en-GB" dirty="0"/>
          </a:p>
        </p:txBody>
      </p:sp>
    </p:spTree>
    <p:extLst>
      <p:ext uri="{BB962C8B-B14F-4D97-AF65-F5344CB8AC3E}">
        <p14:creationId xmlns:p14="http://schemas.microsoft.com/office/powerpoint/2010/main" val="5759726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Legal aid available – conditions </a:t>
            </a:r>
          </a:p>
        </p:txBody>
      </p:sp>
      <p:sp>
        <p:nvSpPr>
          <p:cNvPr id="3" name="Content Placeholder 2"/>
          <p:cNvSpPr>
            <a:spLocks noGrp="1"/>
          </p:cNvSpPr>
          <p:nvPr>
            <p:ph idx="1"/>
          </p:nvPr>
        </p:nvSpPr>
        <p:spPr/>
        <p:txBody>
          <a:bodyPr>
            <a:normAutofit fontScale="92500" lnSpcReduction="20000"/>
          </a:bodyPr>
          <a:lstStyle/>
          <a:p>
            <a:r>
              <a:rPr lang="en-US" dirty="0"/>
              <a:t>The most common evidence of domestic abuse is</a:t>
            </a:r>
            <a:endParaRPr lang="en-GB" dirty="0"/>
          </a:p>
          <a:p>
            <a:pPr lvl="0"/>
            <a:r>
              <a:rPr lang="en-US" dirty="0"/>
              <a:t>A letter from a refuge</a:t>
            </a:r>
            <a:endParaRPr lang="en-GB" dirty="0"/>
          </a:p>
          <a:p>
            <a:pPr lvl="0"/>
            <a:r>
              <a:rPr lang="en-US" dirty="0"/>
              <a:t>An injunction</a:t>
            </a:r>
            <a:endParaRPr lang="en-GB" dirty="0"/>
          </a:p>
          <a:p>
            <a:pPr lvl="0"/>
            <a:r>
              <a:rPr lang="en-US" dirty="0"/>
              <a:t>A letter from the GP or other health professional</a:t>
            </a:r>
            <a:endParaRPr lang="en-GB" dirty="0"/>
          </a:p>
          <a:p>
            <a:endParaRPr lang="en-GB" dirty="0"/>
          </a:p>
          <a:p>
            <a:r>
              <a:rPr lang="en-GB" dirty="0"/>
              <a:t>Guidance on the full list of acceptable evidence of being at risk of domestic abuse/child abuse can be found at </a:t>
            </a:r>
          </a:p>
          <a:p>
            <a:r>
              <a:rPr lang="en-GB" u="sng" dirty="0">
                <a:hlinkClick r:id="rId2"/>
              </a:rPr>
              <a:t>https://www.gov.uk/legal-aid/domestic-abuse-or-violence</a:t>
            </a:r>
            <a:endParaRPr lang="en-GB" dirty="0"/>
          </a:p>
        </p:txBody>
      </p:sp>
    </p:spTree>
    <p:extLst>
      <p:ext uri="{BB962C8B-B14F-4D97-AF65-F5344CB8AC3E}">
        <p14:creationId xmlns:p14="http://schemas.microsoft.com/office/powerpoint/2010/main" val="6995504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Legal aid available – conditions </a:t>
            </a:r>
          </a:p>
        </p:txBody>
      </p:sp>
      <p:sp>
        <p:nvSpPr>
          <p:cNvPr id="3" name="Content Placeholder 2"/>
          <p:cNvSpPr>
            <a:spLocks noGrp="1"/>
          </p:cNvSpPr>
          <p:nvPr>
            <p:ph idx="1"/>
          </p:nvPr>
        </p:nvSpPr>
        <p:spPr/>
        <p:txBody>
          <a:bodyPr/>
          <a:lstStyle/>
          <a:p>
            <a:r>
              <a:rPr lang="en-GB" dirty="0"/>
              <a:t>Legal Help is not available to assist the client to obtain the evidence or to pay the costs of obtaining it, e.g. GP’s report fees </a:t>
            </a:r>
          </a:p>
          <a:p>
            <a:r>
              <a:rPr lang="en-GB" dirty="0"/>
              <a:t>LAA has issued some standard letters</a:t>
            </a:r>
          </a:p>
          <a:p>
            <a:r>
              <a:rPr lang="en-GB" u="sng" dirty="0">
                <a:hlinkClick r:id="rId2"/>
              </a:rPr>
              <a:t>https://www.gov.uk/government/collections/legal-aid-cases-of-domestic-violence-and-child-abuse-letters-for-professionals</a:t>
            </a:r>
            <a:endParaRPr lang="en-GB" dirty="0"/>
          </a:p>
          <a:p>
            <a:endParaRPr lang="en-GB" dirty="0"/>
          </a:p>
        </p:txBody>
      </p:sp>
    </p:spTree>
    <p:extLst>
      <p:ext uri="{BB962C8B-B14F-4D97-AF65-F5344CB8AC3E}">
        <p14:creationId xmlns:p14="http://schemas.microsoft.com/office/powerpoint/2010/main" val="20337528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Legal aid generally not available for </a:t>
            </a:r>
          </a:p>
        </p:txBody>
      </p:sp>
      <p:sp>
        <p:nvSpPr>
          <p:cNvPr id="3" name="Content Placeholder 2"/>
          <p:cNvSpPr>
            <a:spLocks noGrp="1"/>
          </p:cNvSpPr>
          <p:nvPr>
            <p:ph idx="1"/>
          </p:nvPr>
        </p:nvSpPr>
        <p:spPr/>
        <p:txBody>
          <a:bodyPr>
            <a:normAutofit fontScale="85000" lnSpcReduction="10000"/>
          </a:bodyPr>
          <a:lstStyle/>
          <a:p>
            <a:pPr lvl="0"/>
            <a:r>
              <a:rPr lang="en-GB" dirty="0"/>
              <a:t>Asylum support (except where accommodation is claimed)</a:t>
            </a:r>
          </a:p>
          <a:p>
            <a:pPr lvl="0"/>
            <a:r>
              <a:rPr lang="en-GB" dirty="0"/>
              <a:t>Consumer and general contract (unless there is discrimination) </a:t>
            </a:r>
          </a:p>
          <a:p>
            <a:pPr lvl="0"/>
            <a:r>
              <a:rPr lang="en-GB" dirty="0"/>
              <a:t>Criminal Injuries Compensation Authority cases</a:t>
            </a:r>
          </a:p>
          <a:p>
            <a:pPr lvl="0"/>
            <a:r>
              <a:rPr lang="en-GB" dirty="0"/>
              <a:t>Debt (except where there is an immediate risk to the home, see above)</a:t>
            </a:r>
          </a:p>
          <a:p>
            <a:pPr lvl="0"/>
            <a:r>
              <a:rPr lang="en-GB" dirty="0"/>
              <a:t>Employment cases (unless there is discrimination)</a:t>
            </a:r>
          </a:p>
          <a:p>
            <a:pPr lvl="0"/>
            <a:r>
              <a:rPr lang="en-GB" dirty="0"/>
              <a:t>Education cases (except for Special Educational Needs, see above)</a:t>
            </a:r>
          </a:p>
          <a:p>
            <a:endParaRPr lang="en-GB" dirty="0"/>
          </a:p>
        </p:txBody>
      </p:sp>
    </p:spTree>
    <p:extLst>
      <p:ext uri="{BB962C8B-B14F-4D97-AF65-F5344CB8AC3E}">
        <p14:creationId xmlns:p14="http://schemas.microsoft.com/office/powerpoint/2010/main" val="17204610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Legal aid generally not </a:t>
            </a:r>
            <a:r>
              <a:rPr lang="en-GB"/>
              <a:t>available for </a:t>
            </a:r>
          </a:p>
        </p:txBody>
      </p:sp>
      <p:sp>
        <p:nvSpPr>
          <p:cNvPr id="3" name="Content Placeholder 2"/>
          <p:cNvSpPr>
            <a:spLocks noGrp="1"/>
          </p:cNvSpPr>
          <p:nvPr>
            <p:ph idx="1"/>
          </p:nvPr>
        </p:nvSpPr>
        <p:spPr/>
        <p:txBody>
          <a:bodyPr/>
          <a:lstStyle/>
          <a:p>
            <a:pPr lvl="0"/>
            <a:r>
              <a:rPr lang="en-GB" dirty="0"/>
              <a:t>Housing, except those where the home is at immediate risk, homelessness, housing disrepair cases that pose a serious risk to life or health and anti-social behaviour cases in the county court)</a:t>
            </a:r>
          </a:p>
          <a:p>
            <a:pPr lvl="0"/>
            <a:endParaRPr lang="en-GB" dirty="0"/>
          </a:p>
          <a:p>
            <a:pPr lvl="0"/>
            <a:r>
              <a:rPr lang="en-GB" dirty="0"/>
              <a:t>Immigration cases (unless in detention or victims of trafficking/domestic abuse)</a:t>
            </a:r>
          </a:p>
          <a:p>
            <a:endParaRPr lang="en-GB" dirty="0"/>
          </a:p>
        </p:txBody>
      </p:sp>
    </p:spTree>
    <p:extLst>
      <p:ext uri="{BB962C8B-B14F-4D97-AF65-F5344CB8AC3E}">
        <p14:creationId xmlns:p14="http://schemas.microsoft.com/office/powerpoint/2010/main" val="8056573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Legal aid generally not </a:t>
            </a:r>
            <a:r>
              <a:rPr lang="en-GB"/>
              <a:t>available for </a:t>
            </a:r>
          </a:p>
        </p:txBody>
      </p:sp>
      <p:sp>
        <p:nvSpPr>
          <p:cNvPr id="3" name="Content Placeholder 2"/>
          <p:cNvSpPr>
            <a:spLocks noGrp="1"/>
          </p:cNvSpPr>
          <p:nvPr>
            <p:ph idx="1"/>
          </p:nvPr>
        </p:nvSpPr>
        <p:spPr/>
        <p:txBody>
          <a:bodyPr>
            <a:normAutofit/>
          </a:bodyPr>
          <a:lstStyle/>
          <a:p>
            <a:pPr lvl="0"/>
            <a:r>
              <a:rPr lang="en-GB" dirty="0"/>
              <a:t>Contentious probate or land law,</a:t>
            </a:r>
          </a:p>
          <a:p>
            <a:pPr lvl="0"/>
            <a:r>
              <a:rPr lang="en-GB" dirty="0"/>
              <a:t>Wills</a:t>
            </a:r>
          </a:p>
          <a:p>
            <a:pPr lvl="0"/>
            <a:r>
              <a:rPr lang="en-GB" dirty="0"/>
              <a:t>Tort and other general claims (unless covered above (e.g. Actions Against Public Authorities)</a:t>
            </a:r>
          </a:p>
          <a:p>
            <a:pPr lvl="0"/>
            <a:r>
              <a:rPr lang="en-GB" dirty="0"/>
              <a:t>Welfare benefits (except for appeals in the Upper Tribunal; onward appeals to the Court of Appeal and Supreme Court)</a:t>
            </a:r>
          </a:p>
          <a:p>
            <a:endParaRPr lang="en-GB" dirty="0"/>
          </a:p>
        </p:txBody>
      </p:sp>
    </p:spTree>
    <p:extLst>
      <p:ext uri="{BB962C8B-B14F-4D97-AF65-F5344CB8AC3E}">
        <p14:creationId xmlns:p14="http://schemas.microsoft.com/office/powerpoint/2010/main" val="15929709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Legal aid generally not </a:t>
            </a:r>
            <a:r>
              <a:rPr lang="en-GB"/>
              <a:t>available for </a:t>
            </a:r>
          </a:p>
        </p:txBody>
      </p:sp>
      <p:sp>
        <p:nvSpPr>
          <p:cNvPr id="3" name="Content Placeholder 2"/>
          <p:cNvSpPr>
            <a:spLocks noGrp="1"/>
          </p:cNvSpPr>
          <p:nvPr>
            <p:ph idx="1"/>
          </p:nvPr>
        </p:nvSpPr>
        <p:spPr/>
        <p:txBody>
          <a:bodyPr/>
          <a:lstStyle/>
          <a:p>
            <a:pPr lvl="0"/>
            <a:r>
              <a:rPr lang="en-GB" dirty="0"/>
              <a:t>Private family law: </a:t>
            </a:r>
          </a:p>
          <a:p>
            <a:pPr lvl="0"/>
            <a:r>
              <a:rPr lang="en-GB" dirty="0"/>
              <a:t>Divorce</a:t>
            </a:r>
          </a:p>
          <a:p>
            <a:pPr lvl="0"/>
            <a:r>
              <a:rPr lang="en-GB" dirty="0"/>
              <a:t>Finance issues </a:t>
            </a:r>
          </a:p>
          <a:p>
            <a:pPr lvl="0"/>
            <a:r>
              <a:rPr lang="en-GB" dirty="0"/>
              <a:t>Child arrangements</a:t>
            </a:r>
          </a:p>
          <a:p>
            <a:pPr lvl="1"/>
            <a:endParaRPr lang="en-GB" dirty="0"/>
          </a:p>
          <a:p>
            <a:pPr lvl="1"/>
            <a:r>
              <a:rPr lang="en-GB" dirty="0"/>
              <a:t>Other than cases where criteria are met regarding domestic violence or child abuse</a:t>
            </a:r>
          </a:p>
          <a:p>
            <a:pPr lvl="1"/>
            <a:r>
              <a:rPr lang="en-GB" dirty="0"/>
              <a:t>Don’t forget about mediation</a:t>
            </a:r>
          </a:p>
          <a:p>
            <a:endParaRPr lang="en-GB" dirty="0"/>
          </a:p>
        </p:txBody>
      </p:sp>
    </p:spTree>
    <p:extLst>
      <p:ext uri="{BB962C8B-B14F-4D97-AF65-F5344CB8AC3E}">
        <p14:creationId xmlns:p14="http://schemas.microsoft.com/office/powerpoint/2010/main" val="26681897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LASPO S.10 - Exceptional case funding </a:t>
            </a:r>
          </a:p>
        </p:txBody>
      </p:sp>
      <p:sp>
        <p:nvSpPr>
          <p:cNvPr id="3" name="Content Placeholder 2"/>
          <p:cNvSpPr>
            <a:spLocks noGrp="1"/>
          </p:cNvSpPr>
          <p:nvPr>
            <p:ph idx="1"/>
          </p:nvPr>
        </p:nvSpPr>
        <p:spPr/>
        <p:txBody>
          <a:bodyPr>
            <a:normAutofit fontScale="77500" lnSpcReduction="20000"/>
          </a:bodyPr>
          <a:lstStyle/>
          <a:p>
            <a:pPr lvl="0"/>
            <a:r>
              <a:rPr lang="en-GB" i="1" dirty="0"/>
              <a:t>‘That it is necessary to make the services available to the individual because failure to do so would be a breach of—</a:t>
            </a:r>
            <a:endParaRPr lang="en-GB" dirty="0"/>
          </a:p>
          <a:p>
            <a:endParaRPr lang="en-GB" dirty="0"/>
          </a:p>
          <a:p>
            <a:pPr lvl="0"/>
            <a:r>
              <a:rPr lang="en-GB" i="1" dirty="0"/>
              <a:t>the individual’s Convention rights (within the meaning of the Human Rights Act 1998), or</a:t>
            </a:r>
            <a:endParaRPr lang="en-GB" dirty="0"/>
          </a:p>
          <a:p>
            <a:pPr marL="0" indent="0">
              <a:buNone/>
            </a:pPr>
            <a:r>
              <a:rPr lang="en-GB" i="1" dirty="0"/>
              <a:t> </a:t>
            </a:r>
            <a:endParaRPr lang="en-GB" dirty="0"/>
          </a:p>
          <a:p>
            <a:pPr lvl="0"/>
            <a:r>
              <a:rPr lang="en-GB" i="1" dirty="0"/>
              <a:t>any rights of the individual to the provision of legal services that are enforceable EU rights, or</a:t>
            </a:r>
            <a:endParaRPr lang="en-GB" dirty="0"/>
          </a:p>
          <a:p>
            <a:endParaRPr lang="en-GB" dirty="0"/>
          </a:p>
          <a:p>
            <a:pPr lvl="0"/>
            <a:r>
              <a:rPr lang="en-GB" i="1" dirty="0"/>
              <a:t>That it is appropriate to do so, in the particular circumstances of the case, having regard to any risk that failure to do so would be such a breach.’</a:t>
            </a:r>
            <a:endParaRPr lang="en-GB" dirty="0"/>
          </a:p>
        </p:txBody>
      </p:sp>
    </p:spTree>
    <p:extLst>
      <p:ext uri="{BB962C8B-B14F-4D97-AF65-F5344CB8AC3E}">
        <p14:creationId xmlns:p14="http://schemas.microsoft.com/office/powerpoint/2010/main" val="29635647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LASPO S.10 - Exceptional case funding </a:t>
            </a:r>
          </a:p>
        </p:txBody>
      </p:sp>
      <p:sp>
        <p:nvSpPr>
          <p:cNvPr id="3" name="Content Placeholder 2"/>
          <p:cNvSpPr>
            <a:spLocks noGrp="1"/>
          </p:cNvSpPr>
          <p:nvPr>
            <p:ph idx="1"/>
          </p:nvPr>
        </p:nvSpPr>
        <p:spPr/>
        <p:txBody>
          <a:bodyPr>
            <a:normAutofit/>
          </a:bodyPr>
          <a:lstStyle/>
          <a:p>
            <a:pPr lvl="0"/>
            <a:r>
              <a:rPr lang="en-GB" dirty="0">
                <a:sym typeface="Wingdings" panose="05000000000000000000" pitchFamily="2" charset="2"/>
              </a:rPr>
              <a:t> </a:t>
            </a:r>
            <a:r>
              <a:rPr lang="en-GB" dirty="0"/>
              <a:t>Around 2000 applications a year </a:t>
            </a:r>
          </a:p>
          <a:p>
            <a:pPr lvl="1"/>
            <a:r>
              <a:rPr lang="en-GB" dirty="0"/>
              <a:t>far fewer than anticipated</a:t>
            </a:r>
          </a:p>
          <a:p>
            <a:pPr lvl="1"/>
            <a:endParaRPr lang="en-GB" dirty="0"/>
          </a:p>
          <a:p>
            <a:r>
              <a:rPr lang="en-GB" dirty="0">
                <a:sym typeface="Wingdings" panose="05000000000000000000" pitchFamily="2" charset="2"/>
              </a:rPr>
              <a:t> </a:t>
            </a:r>
            <a:r>
              <a:rPr lang="en-GB" dirty="0"/>
              <a:t>About 50% success rate</a:t>
            </a:r>
          </a:p>
          <a:p>
            <a:endParaRPr lang="en-GB" dirty="0"/>
          </a:p>
          <a:p>
            <a:pPr lvl="0"/>
            <a:r>
              <a:rPr lang="en-GB" dirty="0">
                <a:sym typeface="Wingdings" panose="05000000000000000000" pitchFamily="2" charset="2"/>
              </a:rPr>
              <a:t> Lawyers only get paid if ECF is granted </a:t>
            </a:r>
            <a:endParaRPr lang="en-GB" dirty="0"/>
          </a:p>
        </p:txBody>
      </p:sp>
    </p:spTree>
    <p:extLst>
      <p:ext uri="{BB962C8B-B14F-4D97-AF65-F5344CB8AC3E}">
        <p14:creationId xmlns:p14="http://schemas.microsoft.com/office/powerpoint/2010/main" val="29499530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LASPO S.10 - Exceptional case funding </a:t>
            </a:r>
          </a:p>
        </p:txBody>
      </p:sp>
      <p:sp>
        <p:nvSpPr>
          <p:cNvPr id="3" name="Content Placeholder 2"/>
          <p:cNvSpPr>
            <a:spLocks noGrp="1"/>
          </p:cNvSpPr>
          <p:nvPr>
            <p:ph idx="1"/>
          </p:nvPr>
        </p:nvSpPr>
        <p:spPr/>
        <p:txBody>
          <a:bodyPr>
            <a:normAutofit/>
          </a:bodyPr>
          <a:lstStyle/>
          <a:p>
            <a:pPr lvl="0"/>
            <a:r>
              <a:rPr lang="en-GB" dirty="0">
                <a:sym typeface="Wingdings" panose="05000000000000000000" pitchFamily="2" charset="2"/>
              </a:rPr>
              <a:t> </a:t>
            </a:r>
            <a:r>
              <a:rPr lang="en-GB" dirty="0"/>
              <a:t>Public Law Project – help and support</a:t>
            </a:r>
          </a:p>
          <a:p>
            <a:pPr lvl="0"/>
            <a:endParaRPr lang="en-GB" dirty="0"/>
          </a:p>
          <a:p>
            <a:r>
              <a:rPr lang="en-GB" dirty="0"/>
              <a:t>Helpline re. exceptional case funding and civil legal aid – 0808 165 0170 </a:t>
            </a:r>
          </a:p>
          <a:p>
            <a:r>
              <a:rPr lang="en-GB" dirty="0"/>
              <a:t>10 am to 11 am every weekday </a:t>
            </a:r>
          </a:p>
          <a:p>
            <a:pPr lvl="1"/>
            <a:r>
              <a:rPr lang="en-GB" dirty="0"/>
              <a:t>except Thursday</a:t>
            </a:r>
          </a:p>
          <a:p>
            <a:r>
              <a:rPr lang="en-GB" b="1" dirty="0"/>
              <a:t> </a:t>
            </a:r>
            <a:endParaRPr lang="en-GB" dirty="0"/>
          </a:p>
          <a:p>
            <a:pPr lvl="0"/>
            <a:endParaRPr lang="en-GB" dirty="0"/>
          </a:p>
        </p:txBody>
      </p:sp>
    </p:spTree>
    <p:extLst>
      <p:ext uri="{BB962C8B-B14F-4D97-AF65-F5344CB8AC3E}">
        <p14:creationId xmlns:p14="http://schemas.microsoft.com/office/powerpoint/2010/main" val="1304601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we got here</a:t>
            </a:r>
          </a:p>
        </p:txBody>
      </p:sp>
      <p:sp>
        <p:nvSpPr>
          <p:cNvPr id="3" name="Content Placeholder 2"/>
          <p:cNvSpPr>
            <a:spLocks noGrp="1"/>
          </p:cNvSpPr>
          <p:nvPr>
            <p:ph idx="1"/>
          </p:nvPr>
        </p:nvSpPr>
        <p:spPr/>
        <p:txBody>
          <a:bodyPr/>
          <a:lstStyle/>
          <a:p>
            <a:r>
              <a:rPr lang="en-GB" dirty="0"/>
              <a:t>Legal aid – after WWII</a:t>
            </a:r>
          </a:p>
          <a:p>
            <a:r>
              <a:rPr lang="en-GB" dirty="0"/>
              <a:t>Law Society until the 1980s</a:t>
            </a:r>
          </a:p>
          <a:p>
            <a:r>
              <a:rPr lang="en-GB" dirty="0"/>
              <a:t>Legal Aid Act 1988 – Legal Aid Board</a:t>
            </a:r>
          </a:p>
          <a:p>
            <a:r>
              <a:rPr lang="en-GB" dirty="0"/>
              <a:t>Access to Justice Act 1999 – Legal Services Commission</a:t>
            </a:r>
          </a:p>
          <a:p>
            <a:r>
              <a:rPr lang="en-GB" dirty="0"/>
              <a:t>Legal Aid Sentencing &amp; Punishment of Offenders Act 2012 – Legal Aid Agency from 2013</a:t>
            </a:r>
          </a:p>
        </p:txBody>
      </p:sp>
    </p:spTree>
    <p:extLst>
      <p:ext uri="{BB962C8B-B14F-4D97-AF65-F5344CB8AC3E}">
        <p14:creationId xmlns:p14="http://schemas.microsoft.com/office/powerpoint/2010/main" val="26943995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Exceptional case funding - case study</a:t>
            </a:r>
          </a:p>
        </p:txBody>
      </p:sp>
      <p:sp>
        <p:nvSpPr>
          <p:cNvPr id="3" name="Content Placeholder 2"/>
          <p:cNvSpPr>
            <a:spLocks noGrp="1"/>
          </p:cNvSpPr>
          <p:nvPr>
            <p:ph idx="1"/>
          </p:nvPr>
        </p:nvSpPr>
        <p:spPr/>
        <p:txBody>
          <a:bodyPr>
            <a:normAutofit fontScale="70000" lnSpcReduction="20000"/>
          </a:bodyPr>
          <a:lstStyle/>
          <a:p>
            <a:r>
              <a:rPr lang="en-GB" dirty="0"/>
              <a:t>Application by the mother in a private law children case </a:t>
            </a:r>
          </a:p>
          <a:p>
            <a:r>
              <a:rPr lang="en-GB" dirty="0"/>
              <a:t>The children were living with their father, and she had not had any contact for some time. Ongoing care proceedings in respect of her two other children with another father. Concerns around mental health and neglect </a:t>
            </a:r>
          </a:p>
          <a:p>
            <a:r>
              <a:rPr lang="en-GB" dirty="0"/>
              <a:t>The mother wanted some form of contact with her children but the father was not allowing any contact </a:t>
            </a:r>
          </a:p>
          <a:p>
            <a:r>
              <a:rPr lang="en-GB" dirty="0"/>
              <a:t>The intermediary service for vulnerable defendants assessed the mother as having difficulty in understanding and coping with the court process</a:t>
            </a:r>
          </a:p>
          <a:p>
            <a:r>
              <a:rPr lang="en-GB" dirty="0"/>
              <a:t>Solicitors applied for exceptional case funding for a Child Arrangement Order for contact under Section 8 of the Children Act 1989 </a:t>
            </a:r>
          </a:p>
          <a:p>
            <a:r>
              <a:rPr lang="en-GB" dirty="0"/>
              <a:t>ECF was granted after an appeal against the original decision. It took approximately 1-1½ hours to make the application </a:t>
            </a:r>
          </a:p>
          <a:p>
            <a:endParaRPr lang="en-GB" dirty="0"/>
          </a:p>
        </p:txBody>
      </p:sp>
    </p:spTree>
    <p:extLst>
      <p:ext uri="{BB962C8B-B14F-4D97-AF65-F5344CB8AC3E}">
        <p14:creationId xmlns:p14="http://schemas.microsoft.com/office/powerpoint/2010/main" val="34702838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scope? Non means tested</a:t>
            </a:r>
          </a:p>
        </p:txBody>
      </p:sp>
      <p:sp>
        <p:nvSpPr>
          <p:cNvPr id="3" name="Content Placeholder 2"/>
          <p:cNvSpPr>
            <a:spLocks noGrp="1"/>
          </p:cNvSpPr>
          <p:nvPr>
            <p:ph idx="1"/>
          </p:nvPr>
        </p:nvSpPr>
        <p:spPr/>
        <p:txBody>
          <a:bodyPr>
            <a:normAutofit fontScale="47500" lnSpcReduction="20000"/>
          </a:bodyPr>
          <a:lstStyle/>
          <a:p>
            <a:r>
              <a:rPr lang="en-GB" dirty="0"/>
              <a:t>Special Children Act cases and related proceedings</a:t>
            </a:r>
          </a:p>
          <a:p>
            <a:endParaRPr lang="en-GB" dirty="0"/>
          </a:p>
          <a:p>
            <a:r>
              <a:rPr lang="en-GB" dirty="0"/>
              <a:t>Family Help (Lower) in cases where Children Act 1989 s31 proceedings are contemplated and the client is a parent or person with parental responsibility</a:t>
            </a:r>
          </a:p>
          <a:p>
            <a:r>
              <a:rPr lang="en-GB" dirty="0"/>
              <a:t> </a:t>
            </a:r>
          </a:p>
          <a:p>
            <a:r>
              <a:rPr lang="en-GB" dirty="0"/>
              <a:t>Mental Health Tribunal cases</a:t>
            </a:r>
          </a:p>
          <a:p>
            <a:r>
              <a:rPr lang="en-GB" dirty="0"/>
              <a:t> </a:t>
            </a:r>
          </a:p>
          <a:p>
            <a:r>
              <a:rPr lang="en-GB" dirty="0"/>
              <a:t>Certificates in Mental Capacity Act 2005 s21A cases before the Court of Protection where the client is deprived of their liberty</a:t>
            </a:r>
          </a:p>
          <a:p>
            <a:r>
              <a:rPr lang="en-GB" dirty="0"/>
              <a:t> </a:t>
            </a:r>
          </a:p>
          <a:p>
            <a:r>
              <a:rPr lang="en-GB" dirty="0"/>
              <a:t>Terrorism Prevention and Investigation Measure applications, notices and proceedings</a:t>
            </a:r>
          </a:p>
          <a:p>
            <a:r>
              <a:rPr lang="en-GB" dirty="0"/>
              <a:t> </a:t>
            </a:r>
          </a:p>
          <a:p>
            <a:r>
              <a:rPr lang="en-GB" dirty="0"/>
              <a:t>Hague Convention and European Convention on Child Custody cases</a:t>
            </a:r>
          </a:p>
          <a:p>
            <a:r>
              <a:rPr lang="en-GB" dirty="0"/>
              <a:t> </a:t>
            </a:r>
          </a:p>
          <a:p>
            <a:r>
              <a:rPr lang="en-GB" dirty="0"/>
              <a:t>Various cases concerning international enforcement of child maintenance etc. under the United Kingdom’s international treaties and obligations</a:t>
            </a:r>
          </a:p>
          <a:p>
            <a:r>
              <a:rPr lang="en-GB" dirty="0"/>
              <a:t> </a:t>
            </a:r>
          </a:p>
          <a:p>
            <a:r>
              <a:rPr lang="en-GB" dirty="0"/>
              <a:t>Mediation Information and Assessment meetings and mediation in Hague Convention cases</a:t>
            </a:r>
          </a:p>
          <a:p>
            <a:endParaRPr lang="en-GB" dirty="0"/>
          </a:p>
        </p:txBody>
      </p:sp>
    </p:spTree>
    <p:extLst>
      <p:ext uri="{BB962C8B-B14F-4D97-AF65-F5344CB8AC3E}">
        <p14:creationId xmlns:p14="http://schemas.microsoft.com/office/powerpoint/2010/main" val="5802407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scope? Eligibility waivers</a:t>
            </a:r>
          </a:p>
        </p:txBody>
      </p:sp>
      <p:sp>
        <p:nvSpPr>
          <p:cNvPr id="3" name="Content Placeholder 2"/>
          <p:cNvSpPr>
            <a:spLocks noGrp="1"/>
          </p:cNvSpPr>
          <p:nvPr>
            <p:ph idx="1"/>
          </p:nvPr>
        </p:nvSpPr>
        <p:spPr/>
        <p:txBody>
          <a:bodyPr>
            <a:normAutofit/>
          </a:bodyPr>
          <a:lstStyle/>
          <a:p>
            <a:r>
              <a:rPr lang="en-GB" dirty="0"/>
              <a:t>In family cases concerning injunctions for domestic violence and forced marriage the eligibility limits – but not contributions – can be waived </a:t>
            </a:r>
          </a:p>
          <a:p>
            <a:r>
              <a:rPr lang="en-GB" dirty="0"/>
              <a:t>In inquests (where exceptional funding is granted) multi-party actions and cross-border disputes, eligibility limits and contributions can be waived</a:t>
            </a:r>
          </a:p>
          <a:p>
            <a:endParaRPr lang="en-GB" dirty="0"/>
          </a:p>
        </p:txBody>
      </p:sp>
    </p:spTree>
    <p:extLst>
      <p:ext uri="{BB962C8B-B14F-4D97-AF65-F5344CB8AC3E}">
        <p14:creationId xmlns:p14="http://schemas.microsoft.com/office/powerpoint/2010/main" val="6029490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Means and merits tests</a:t>
            </a:r>
          </a:p>
        </p:txBody>
      </p:sp>
      <p:sp>
        <p:nvSpPr>
          <p:cNvPr id="3" name="Content Placeholder 2"/>
          <p:cNvSpPr>
            <a:spLocks noGrp="1"/>
          </p:cNvSpPr>
          <p:nvPr>
            <p:ph idx="1"/>
          </p:nvPr>
        </p:nvSpPr>
        <p:spPr/>
        <p:txBody>
          <a:bodyPr>
            <a:normAutofit fontScale="92500"/>
          </a:bodyPr>
          <a:lstStyle/>
          <a:p>
            <a:r>
              <a:rPr lang="en-GB" dirty="0"/>
              <a:t>Legal Help (advice) – tests carried out by legal aid lawyer</a:t>
            </a:r>
          </a:p>
          <a:p>
            <a:r>
              <a:rPr lang="en-GB" dirty="0"/>
              <a:t>Legal Representation – tests carried out by LAA</a:t>
            </a:r>
          </a:p>
          <a:p>
            <a:r>
              <a:rPr lang="en-GB" dirty="0"/>
              <a:t>Capital</a:t>
            </a:r>
          </a:p>
          <a:p>
            <a:r>
              <a:rPr lang="en-GB" dirty="0"/>
              <a:t>Income and disposable income</a:t>
            </a:r>
          </a:p>
          <a:p>
            <a:r>
              <a:rPr lang="en-GB" dirty="0"/>
              <a:t>Client and partner</a:t>
            </a:r>
          </a:p>
          <a:p>
            <a:r>
              <a:rPr lang="en-GB" dirty="0"/>
              <a:t>Civil Legal Aid calculator </a:t>
            </a:r>
            <a:r>
              <a:rPr lang="en-GB" dirty="0">
                <a:hlinkClick r:id="rId2"/>
              </a:rPr>
              <a:t>http://civil-eligibility-calculator.justice.gov.uk/</a:t>
            </a:r>
            <a:r>
              <a:rPr lang="en-GB" dirty="0"/>
              <a:t> </a:t>
            </a:r>
          </a:p>
        </p:txBody>
      </p:sp>
    </p:spTree>
    <p:extLst>
      <p:ext uri="{BB962C8B-B14F-4D97-AF65-F5344CB8AC3E}">
        <p14:creationId xmlns:p14="http://schemas.microsoft.com/office/powerpoint/2010/main" val="14682050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Income </a:t>
            </a:r>
            <a:r>
              <a:rPr lang="en-GB" dirty="0" err="1"/>
              <a:t>passporting</a:t>
            </a:r>
            <a:r>
              <a:rPr lang="en-GB" dirty="0"/>
              <a:t> benefits </a:t>
            </a:r>
          </a:p>
        </p:txBody>
      </p:sp>
      <p:sp>
        <p:nvSpPr>
          <p:cNvPr id="3" name="Content Placeholder 2"/>
          <p:cNvSpPr>
            <a:spLocks noGrp="1"/>
          </p:cNvSpPr>
          <p:nvPr>
            <p:ph idx="1"/>
          </p:nvPr>
        </p:nvSpPr>
        <p:spPr/>
        <p:txBody>
          <a:bodyPr/>
          <a:lstStyle/>
          <a:p>
            <a:r>
              <a:rPr lang="en-GB" dirty="0"/>
              <a:t>Income support</a:t>
            </a:r>
          </a:p>
          <a:p>
            <a:r>
              <a:rPr lang="en-GB" dirty="0"/>
              <a:t>Income-based jobseeker’s allowance</a:t>
            </a:r>
          </a:p>
          <a:p>
            <a:r>
              <a:rPr lang="en-GB" dirty="0"/>
              <a:t>Income-based employment and support allowance </a:t>
            </a:r>
          </a:p>
          <a:p>
            <a:r>
              <a:rPr lang="en-GB" dirty="0"/>
              <a:t>Guarantee state pension credit</a:t>
            </a:r>
          </a:p>
          <a:p>
            <a:r>
              <a:rPr lang="en-GB" dirty="0"/>
              <a:t>Universal Credit (for now)</a:t>
            </a:r>
          </a:p>
          <a:p>
            <a:r>
              <a:rPr lang="en-GB" dirty="0"/>
              <a:t>BUT – capital still needs to be assessed in all cases</a:t>
            </a:r>
          </a:p>
        </p:txBody>
      </p:sp>
    </p:spTree>
    <p:extLst>
      <p:ext uri="{BB962C8B-B14F-4D97-AF65-F5344CB8AC3E}">
        <p14:creationId xmlns:p14="http://schemas.microsoft.com/office/powerpoint/2010/main" val="29823878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Merits test for Legal Help</a:t>
            </a:r>
          </a:p>
        </p:txBody>
      </p:sp>
      <p:sp>
        <p:nvSpPr>
          <p:cNvPr id="3" name="Content Placeholder 2"/>
          <p:cNvSpPr>
            <a:spLocks noGrp="1"/>
          </p:cNvSpPr>
          <p:nvPr>
            <p:ph idx="1"/>
          </p:nvPr>
        </p:nvSpPr>
        <p:spPr/>
        <p:txBody>
          <a:bodyPr>
            <a:normAutofit fontScale="92500" lnSpcReduction="20000"/>
          </a:bodyPr>
          <a:lstStyle/>
          <a:p>
            <a:r>
              <a:rPr lang="en-GB" i="1" dirty="0"/>
              <a:t>‘An individual may qualify for legal help only if the Director is satisfied that the following</a:t>
            </a:r>
            <a:endParaRPr lang="en-GB" dirty="0"/>
          </a:p>
          <a:p>
            <a:r>
              <a:rPr lang="en-GB" i="1" dirty="0"/>
              <a:t>criteria are met—</a:t>
            </a:r>
            <a:endParaRPr lang="en-GB" dirty="0"/>
          </a:p>
          <a:p>
            <a:pPr marL="0" indent="0">
              <a:buNone/>
            </a:pPr>
            <a:r>
              <a:rPr lang="en-GB" i="1" dirty="0"/>
              <a:t> </a:t>
            </a:r>
          </a:p>
          <a:p>
            <a:r>
              <a:rPr lang="en-GB" i="1" dirty="0"/>
              <a:t>it is reasonable for the individual to be provided with legal help, having regard to any potential sources of funding for the individual other than under Part 1 of the Act; </a:t>
            </a:r>
            <a:endParaRPr lang="en-GB" dirty="0"/>
          </a:p>
          <a:p>
            <a:r>
              <a:rPr lang="en-GB" i="1" dirty="0"/>
              <a:t> </a:t>
            </a:r>
            <a:endParaRPr lang="en-GB" dirty="0"/>
          </a:p>
          <a:p>
            <a:r>
              <a:rPr lang="en-GB" i="1" dirty="0"/>
              <a:t>and</a:t>
            </a:r>
            <a:endParaRPr lang="en-GB" dirty="0"/>
          </a:p>
        </p:txBody>
      </p:sp>
    </p:spTree>
    <p:extLst>
      <p:ext uri="{BB962C8B-B14F-4D97-AF65-F5344CB8AC3E}">
        <p14:creationId xmlns:p14="http://schemas.microsoft.com/office/powerpoint/2010/main" val="31252149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Merits test for Legal Help</a:t>
            </a:r>
          </a:p>
        </p:txBody>
      </p:sp>
      <p:sp>
        <p:nvSpPr>
          <p:cNvPr id="3" name="Content Placeholder 2"/>
          <p:cNvSpPr>
            <a:spLocks noGrp="1"/>
          </p:cNvSpPr>
          <p:nvPr>
            <p:ph idx="1"/>
          </p:nvPr>
        </p:nvSpPr>
        <p:spPr/>
        <p:txBody>
          <a:bodyPr>
            <a:normAutofit/>
          </a:bodyPr>
          <a:lstStyle/>
          <a:p>
            <a:pPr lvl="0"/>
            <a:endParaRPr lang="en-GB" i="1" dirty="0"/>
          </a:p>
          <a:p>
            <a:pPr lvl="0"/>
            <a:r>
              <a:rPr lang="en-GB" i="1" dirty="0"/>
              <a:t>‘there is likely to be sufficient benefit to the individual, having regard to all the circumstances of the case, including the circumstances of the individual, to justify the cost of provision of legal help.’</a:t>
            </a:r>
            <a:endParaRPr lang="en-GB" dirty="0"/>
          </a:p>
        </p:txBody>
      </p:sp>
    </p:spTree>
    <p:extLst>
      <p:ext uri="{BB962C8B-B14F-4D97-AF65-F5344CB8AC3E}">
        <p14:creationId xmlns:p14="http://schemas.microsoft.com/office/powerpoint/2010/main" val="36914139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Merits test for Legal Representation</a:t>
            </a:r>
          </a:p>
        </p:txBody>
      </p:sp>
      <p:sp>
        <p:nvSpPr>
          <p:cNvPr id="3" name="Content Placeholder 2"/>
          <p:cNvSpPr>
            <a:spLocks noGrp="1"/>
          </p:cNvSpPr>
          <p:nvPr>
            <p:ph idx="1"/>
          </p:nvPr>
        </p:nvSpPr>
        <p:spPr/>
        <p:txBody>
          <a:bodyPr>
            <a:normAutofit/>
          </a:bodyPr>
          <a:lstStyle/>
          <a:p>
            <a:r>
              <a:rPr lang="en-GB" dirty="0"/>
              <a:t>Can be complex</a:t>
            </a:r>
          </a:p>
          <a:p>
            <a:r>
              <a:rPr lang="en-GB" dirty="0"/>
              <a:t>If someone seems to be eligible for legal aid</a:t>
            </a:r>
          </a:p>
          <a:p>
            <a:r>
              <a:rPr lang="en-GB" dirty="0"/>
              <a:t>Signpost or refer and the organisation should be able to get paid for initial advice on ‘Legal Help’</a:t>
            </a:r>
          </a:p>
          <a:p>
            <a:r>
              <a:rPr lang="en-GB" dirty="0"/>
              <a:t> Make sure the client takes evidence of their means to the appointment</a:t>
            </a:r>
          </a:p>
          <a:p>
            <a:pPr lvl="0"/>
            <a:endParaRPr lang="en-GB" i="1" dirty="0"/>
          </a:p>
        </p:txBody>
      </p:sp>
    </p:spTree>
    <p:extLst>
      <p:ext uri="{BB962C8B-B14F-4D97-AF65-F5344CB8AC3E}">
        <p14:creationId xmlns:p14="http://schemas.microsoft.com/office/powerpoint/2010/main" val="28033447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Signposting and referral</a:t>
            </a:r>
          </a:p>
        </p:txBody>
      </p:sp>
      <p:sp>
        <p:nvSpPr>
          <p:cNvPr id="3" name="Content Placeholder 2"/>
          <p:cNvSpPr>
            <a:spLocks noGrp="1"/>
          </p:cNvSpPr>
          <p:nvPr>
            <p:ph idx="1"/>
          </p:nvPr>
        </p:nvSpPr>
        <p:spPr/>
        <p:txBody>
          <a:bodyPr>
            <a:normAutofit/>
          </a:bodyPr>
          <a:lstStyle/>
          <a:p>
            <a:r>
              <a:rPr lang="en-GB" dirty="0"/>
              <a:t>To an appropriate agency or firm of solicitors which holds a contract with the LAA </a:t>
            </a:r>
            <a:r>
              <a:rPr lang="en-GB" u="sng" dirty="0">
                <a:hlinkClick r:id="rId2"/>
              </a:rPr>
              <a:t>https://www.gov.uk/check-legal-aid</a:t>
            </a:r>
            <a:r>
              <a:rPr lang="en-GB" dirty="0"/>
              <a:t> </a:t>
            </a:r>
          </a:p>
          <a:p>
            <a:r>
              <a:rPr lang="en-GB" dirty="0"/>
              <a:t>Signposting is when you provide the contact details and they make contact by themselves</a:t>
            </a:r>
          </a:p>
          <a:p>
            <a:r>
              <a:rPr lang="en-GB" dirty="0"/>
              <a:t>Referral is where you contact the organisation on their behalf</a:t>
            </a:r>
            <a:endParaRPr lang="en-GB" i="1" dirty="0"/>
          </a:p>
        </p:txBody>
      </p:sp>
    </p:spTree>
    <p:extLst>
      <p:ext uri="{BB962C8B-B14F-4D97-AF65-F5344CB8AC3E}">
        <p14:creationId xmlns:p14="http://schemas.microsoft.com/office/powerpoint/2010/main" val="28850964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When might you refer?</a:t>
            </a:r>
          </a:p>
        </p:txBody>
      </p:sp>
      <p:sp>
        <p:nvSpPr>
          <p:cNvPr id="3" name="Content Placeholder 2"/>
          <p:cNvSpPr>
            <a:spLocks noGrp="1"/>
          </p:cNvSpPr>
          <p:nvPr>
            <p:ph idx="1"/>
          </p:nvPr>
        </p:nvSpPr>
        <p:spPr/>
        <p:txBody>
          <a:bodyPr/>
          <a:lstStyle/>
          <a:p>
            <a:pPr lvl="0"/>
            <a:r>
              <a:rPr lang="en-GB" dirty="0"/>
              <a:t>Characteristics of the client, such as language needs or mental health problems</a:t>
            </a:r>
          </a:p>
          <a:p>
            <a:pPr lvl="0"/>
            <a:endParaRPr lang="en-GB" dirty="0"/>
          </a:p>
          <a:p>
            <a:pPr lvl="0"/>
            <a:r>
              <a:rPr lang="en-GB" dirty="0"/>
              <a:t>Characteristics of the problem -  you may be needed to explain the issues if they are complex </a:t>
            </a:r>
          </a:p>
          <a:p>
            <a:endParaRPr lang="en-GB" dirty="0"/>
          </a:p>
          <a:p>
            <a:r>
              <a:rPr lang="en-GB" dirty="0"/>
              <a:t>To explain anything you have done</a:t>
            </a:r>
          </a:p>
          <a:p>
            <a:endParaRPr lang="en-GB" dirty="0"/>
          </a:p>
        </p:txBody>
      </p:sp>
    </p:spTree>
    <p:extLst>
      <p:ext uri="{BB962C8B-B14F-4D97-AF65-F5344CB8AC3E}">
        <p14:creationId xmlns:p14="http://schemas.microsoft.com/office/powerpoint/2010/main" val="2250622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LASPO Cuts </a:t>
            </a:r>
          </a:p>
        </p:txBody>
      </p:sp>
      <p:sp>
        <p:nvSpPr>
          <p:cNvPr id="3" name="Content Placeholder 2"/>
          <p:cNvSpPr>
            <a:spLocks noGrp="1"/>
          </p:cNvSpPr>
          <p:nvPr>
            <p:ph idx="1"/>
          </p:nvPr>
        </p:nvSpPr>
        <p:spPr/>
        <p:txBody>
          <a:bodyPr>
            <a:normAutofit fontScale="77500" lnSpcReduction="20000"/>
          </a:bodyPr>
          <a:lstStyle/>
          <a:p>
            <a:pPr lvl="0"/>
            <a:r>
              <a:rPr lang="en-GB" dirty="0"/>
              <a:t>All welfare benefit issues (£25m)</a:t>
            </a:r>
          </a:p>
          <a:p>
            <a:pPr lvl="0"/>
            <a:r>
              <a:rPr lang="en-GB" dirty="0"/>
              <a:t>Debt issues (£20m)</a:t>
            </a:r>
          </a:p>
          <a:p>
            <a:pPr lvl="0"/>
            <a:r>
              <a:rPr lang="en-GB" dirty="0"/>
              <a:t>Consumer issues (£5m)</a:t>
            </a:r>
          </a:p>
          <a:p>
            <a:pPr lvl="0"/>
            <a:r>
              <a:rPr lang="en-GB" dirty="0"/>
              <a:t>Employment (non-discrimination) issues (£4m)</a:t>
            </a:r>
          </a:p>
          <a:p>
            <a:pPr lvl="0"/>
            <a:r>
              <a:rPr lang="en-GB" dirty="0"/>
              <a:t>Housing issues (not involving immediate loss of home) (£7m)</a:t>
            </a:r>
          </a:p>
          <a:p>
            <a:pPr lvl="0"/>
            <a:r>
              <a:rPr lang="en-GB" dirty="0"/>
              <a:t>Immigration issues not involving asylum or detention (£20m)</a:t>
            </a:r>
          </a:p>
          <a:p>
            <a:pPr lvl="0"/>
            <a:r>
              <a:rPr lang="en-GB" dirty="0"/>
              <a:t>Education issues (£1m)</a:t>
            </a:r>
          </a:p>
          <a:p>
            <a:pPr lvl="0"/>
            <a:r>
              <a:rPr lang="en-GB" dirty="0"/>
              <a:t>Clinical negligence (£17m)</a:t>
            </a:r>
          </a:p>
          <a:p>
            <a:pPr lvl="0"/>
            <a:r>
              <a:rPr lang="en-GB" dirty="0"/>
              <a:t>Family law not involving domestic violence/child protection (£188m)</a:t>
            </a:r>
          </a:p>
          <a:p>
            <a:endParaRPr lang="en-GB" dirty="0"/>
          </a:p>
        </p:txBody>
      </p:sp>
    </p:spTree>
    <p:extLst>
      <p:ext uri="{BB962C8B-B14F-4D97-AF65-F5344CB8AC3E}">
        <p14:creationId xmlns:p14="http://schemas.microsoft.com/office/powerpoint/2010/main" val="42032448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Guidelines for successful signpost/referral</a:t>
            </a:r>
          </a:p>
        </p:txBody>
      </p:sp>
      <p:sp>
        <p:nvSpPr>
          <p:cNvPr id="3" name="Content Placeholder 2"/>
          <p:cNvSpPr>
            <a:spLocks noGrp="1"/>
          </p:cNvSpPr>
          <p:nvPr>
            <p:ph idx="1"/>
          </p:nvPr>
        </p:nvSpPr>
        <p:spPr/>
        <p:txBody>
          <a:bodyPr>
            <a:normAutofit fontScale="70000" lnSpcReduction="20000"/>
          </a:bodyPr>
          <a:lstStyle/>
          <a:p>
            <a:pPr lvl="0"/>
            <a:r>
              <a:rPr lang="en-GB" dirty="0"/>
              <a:t>If there is a choice, ask the person if he/she has any preferences </a:t>
            </a:r>
          </a:p>
          <a:p>
            <a:r>
              <a:rPr lang="en-GB" dirty="0"/>
              <a:t> </a:t>
            </a:r>
          </a:p>
          <a:p>
            <a:pPr lvl="0"/>
            <a:r>
              <a:rPr lang="en-GB" dirty="0"/>
              <a:t>Ensure that the person is provided with the name and contact details of the organisation</a:t>
            </a:r>
          </a:p>
          <a:p>
            <a:r>
              <a:rPr lang="en-GB" dirty="0"/>
              <a:t> </a:t>
            </a:r>
          </a:p>
          <a:p>
            <a:pPr lvl="0"/>
            <a:r>
              <a:rPr lang="en-GB" dirty="0"/>
              <a:t>As far as you can, explain to the person what will happen next and what you expect the referral organisation to do</a:t>
            </a:r>
          </a:p>
          <a:p>
            <a:r>
              <a:rPr lang="en-GB" dirty="0"/>
              <a:t> </a:t>
            </a:r>
          </a:p>
          <a:p>
            <a:pPr lvl="0"/>
            <a:r>
              <a:rPr lang="en-GB" dirty="0"/>
              <a:t>Explain any time constraints</a:t>
            </a:r>
          </a:p>
          <a:p>
            <a:r>
              <a:rPr lang="en-GB" dirty="0"/>
              <a:t> </a:t>
            </a:r>
          </a:p>
          <a:p>
            <a:pPr lvl="0"/>
            <a:r>
              <a:rPr lang="en-GB" dirty="0"/>
              <a:t>Discuss any cost implications</a:t>
            </a:r>
          </a:p>
          <a:p>
            <a:r>
              <a:rPr lang="en-GB" dirty="0"/>
              <a:t> </a:t>
            </a:r>
          </a:p>
          <a:p>
            <a:endParaRPr lang="en-GB" dirty="0"/>
          </a:p>
        </p:txBody>
      </p:sp>
    </p:spTree>
    <p:extLst>
      <p:ext uri="{BB962C8B-B14F-4D97-AF65-F5344CB8AC3E}">
        <p14:creationId xmlns:p14="http://schemas.microsoft.com/office/powerpoint/2010/main" val="30584495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Guidelines for successful signpost/referral</a:t>
            </a:r>
          </a:p>
        </p:txBody>
      </p:sp>
      <p:sp>
        <p:nvSpPr>
          <p:cNvPr id="3" name="Content Placeholder 2"/>
          <p:cNvSpPr>
            <a:spLocks noGrp="1"/>
          </p:cNvSpPr>
          <p:nvPr>
            <p:ph idx="1"/>
          </p:nvPr>
        </p:nvSpPr>
        <p:spPr/>
        <p:txBody>
          <a:bodyPr/>
          <a:lstStyle/>
          <a:p>
            <a:pPr lvl="0"/>
            <a:r>
              <a:rPr lang="en-GB" dirty="0"/>
              <a:t>Ensure the person takes documentary evidence of their means with them – </a:t>
            </a:r>
          </a:p>
          <a:p>
            <a:pPr lvl="1"/>
            <a:r>
              <a:rPr lang="en-GB" dirty="0"/>
              <a:t>Evidence of any </a:t>
            </a:r>
            <a:r>
              <a:rPr lang="en-GB" dirty="0" err="1"/>
              <a:t>passporting</a:t>
            </a:r>
            <a:r>
              <a:rPr lang="en-GB" dirty="0"/>
              <a:t> benefit</a:t>
            </a:r>
          </a:p>
          <a:p>
            <a:pPr lvl="1"/>
            <a:r>
              <a:rPr lang="en-GB" dirty="0"/>
              <a:t>Last three months bank statements if possible </a:t>
            </a:r>
          </a:p>
          <a:p>
            <a:pPr lvl="1"/>
            <a:endParaRPr lang="en-GB" dirty="0"/>
          </a:p>
          <a:p>
            <a:pPr lvl="0"/>
            <a:r>
              <a:rPr lang="en-GB" dirty="0"/>
              <a:t>Also evidence of being at risk of domestic abuse/child abuse if applicable</a:t>
            </a:r>
          </a:p>
          <a:p>
            <a:endParaRPr lang="en-GB" dirty="0"/>
          </a:p>
        </p:txBody>
      </p:sp>
    </p:spTree>
    <p:extLst>
      <p:ext uri="{BB962C8B-B14F-4D97-AF65-F5344CB8AC3E}">
        <p14:creationId xmlns:p14="http://schemas.microsoft.com/office/powerpoint/2010/main" val="7632242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Is legal aid available for?</a:t>
            </a:r>
          </a:p>
        </p:txBody>
      </p:sp>
      <p:sp>
        <p:nvSpPr>
          <p:cNvPr id="3" name="Content Placeholder 2"/>
          <p:cNvSpPr>
            <a:spLocks noGrp="1"/>
          </p:cNvSpPr>
          <p:nvPr>
            <p:ph idx="1"/>
          </p:nvPr>
        </p:nvSpPr>
        <p:spPr/>
        <p:txBody>
          <a:bodyPr>
            <a:normAutofit fontScale="77500" lnSpcReduction="20000"/>
          </a:bodyPr>
          <a:lstStyle/>
          <a:p>
            <a:pPr lvl="0"/>
            <a:r>
              <a:rPr lang="en-GB" dirty="0"/>
              <a:t>Advice on rent/mortgage arrears</a:t>
            </a:r>
          </a:p>
          <a:p>
            <a:endParaRPr lang="en-GB" dirty="0"/>
          </a:p>
          <a:p>
            <a:pPr lvl="0"/>
            <a:r>
              <a:rPr lang="en-GB" dirty="0"/>
              <a:t>Court action on disrepair</a:t>
            </a:r>
          </a:p>
          <a:p>
            <a:pPr marL="0" indent="0">
              <a:buNone/>
            </a:pPr>
            <a:r>
              <a:rPr lang="en-GB" dirty="0"/>
              <a:t> </a:t>
            </a:r>
          </a:p>
          <a:p>
            <a:pPr lvl="0"/>
            <a:r>
              <a:rPr lang="en-GB" dirty="0"/>
              <a:t>Domestic violence injunctions</a:t>
            </a:r>
          </a:p>
          <a:p>
            <a:endParaRPr lang="en-GB" dirty="0"/>
          </a:p>
          <a:p>
            <a:pPr lvl="0"/>
            <a:r>
              <a:rPr lang="en-GB" dirty="0"/>
              <a:t>Divorce</a:t>
            </a:r>
          </a:p>
          <a:p>
            <a:r>
              <a:rPr lang="en-GB" dirty="0"/>
              <a:t> </a:t>
            </a:r>
          </a:p>
          <a:p>
            <a:pPr lvl="0"/>
            <a:r>
              <a:rPr lang="en-GB" dirty="0"/>
              <a:t>Preventing your ex-partner from removing your child</a:t>
            </a:r>
          </a:p>
          <a:p>
            <a:endParaRPr lang="en-GB" dirty="0"/>
          </a:p>
          <a:p>
            <a:pPr lvl="0"/>
            <a:r>
              <a:rPr lang="en-GB" dirty="0"/>
              <a:t>Challenging the local authority which wants to take your child into care</a:t>
            </a:r>
          </a:p>
          <a:p>
            <a:endParaRPr lang="en-GB" dirty="0"/>
          </a:p>
          <a:p>
            <a:endParaRPr lang="en-GB" dirty="0"/>
          </a:p>
        </p:txBody>
      </p:sp>
    </p:spTree>
    <p:extLst>
      <p:ext uri="{BB962C8B-B14F-4D97-AF65-F5344CB8AC3E}">
        <p14:creationId xmlns:p14="http://schemas.microsoft.com/office/powerpoint/2010/main" val="25683735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a:t>Is </a:t>
            </a:r>
            <a:r>
              <a:rPr lang="en-GB" dirty="0"/>
              <a:t>legal aid available for?</a:t>
            </a:r>
          </a:p>
        </p:txBody>
      </p:sp>
      <p:sp>
        <p:nvSpPr>
          <p:cNvPr id="3" name="Content Placeholder 2"/>
          <p:cNvSpPr>
            <a:spLocks noGrp="1"/>
          </p:cNvSpPr>
          <p:nvPr>
            <p:ph idx="1"/>
          </p:nvPr>
        </p:nvSpPr>
        <p:spPr/>
        <p:txBody>
          <a:bodyPr>
            <a:normAutofit/>
          </a:bodyPr>
          <a:lstStyle/>
          <a:p>
            <a:pPr lvl="0"/>
            <a:r>
              <a:rPr lang="en-GB" dirty="0"/>
              <a:t>Consumer problems</a:t>
            </a:r>
          </a:p>
          <a:p>
            <a:pPr marL="0" indent="0">
              <a:buNone/>
            </a:pPr>
            <a:r>
              <a:rPr lang="en-GB" dirty="0"/>
              <a:t> </a:t>
            </a:r>
          </a:p>
          <a:p>
            <a:pPr lvl="0"/>
            <a:r>
              <a:rPr lang="en-GB" dirty="0"/>
              <a:t>Discrimination at work</a:t>
            </a:r>
          </a:p>
          <a:p>
            <a:endParaRPr lang="en-GB" dirty="0"/>
          </a:p>
          <a:p>
            <a:pPr lvl="0"/>
            <a:r>
              <a:rPr lang="en-GB" dirty="0"/>
              <a:t>Illegal deductions from wages</a:t>
            </a:r>
          </a:p>
          <a:p>
            <a:pPr marL="0" indent="0">
              <a:buNone/>
            </a:pPr>
            <a:r>
              <a:rPr lang="en-GB" dirty="0"/>
              <a:t> </a:t>
            </a:r>
          </a:p>
          <a:p>
            <a:pPr lvl="0"/>
            <a:r>
              <a:rPr lang="en-GB" dirty="0"/>
              <a:t> Judicial review of a welfare benefits decision</a:t>
            </a:r>
          </a:p>
          <a:p>
            <a:endParaRPr lang="en-GB" dirty="0"/>
          </a:p>
        </p:txBody>
      </p:sp>
    </p:spTree>
    <p:extLst>
      <p:ext uri="{BB962C8B-B14F-4D97-AF65-F5344CB8AC3E}">
        <p14:creationId xmlns:p14="http://schemas.microsoft.com/office/powerpoint/2010/main" val="1429019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LASPO impact </a:t>
            </a:r>
          </a:p>
        </p:txBody>
      </p:sp>
      <p:sp>
        <p:nvSpPr>
          <p:cNvPr id="3" name="Content Placeholder 2"/>
          <p:cNvSpPr>
            <a:spLocks noGrp="1"/>
          </p:cNvSpPr>
          <p:nvPr>
            <p:ph idx="1"/>
          </p:nvPr>
        </p:nvSpPr>
        <p:spPr/>
        <p:txBody>
          <a:bodyPr/>
          <a:lstStyle/>
          <a:p>
            <a:r>
              <a:rPr lang="en-GB" dirty="0"/>
              <a:t>Cuts targets exceeded by £32m (NAO)</a:t>
            </a:r>
          </a:p>
          <a:p>
            <a:endParaRPr lang="en-GB" dirty="0"/>
          </a:p>
          <a:p>
            <a:endParaRPr lang="en-GB" dirty="0"/>
          </a:p>
          <a:p>
            <a:endParaRPr lang="en-GB" dirty="0"/>
          </a:p>
          <a:p>
            <a:endParaRPr lang="en-GB" dirty="0"/>
          </a:p>
          <a:p>
            <a:endParaRPr lang="en-GB" dirty="0"/>
          </a:p>
          <a:p>
            <a:r>
              <a:rPr lang="en-GB" dirty="0"/>
              <a:t>Check out @</a:t>
            </a:r>
            <a:r>
              <a:rPr lang="en-GB" dirty="0" err="1"/>
              <a:t>igavels</a:t>
            </a:r>
            <a:r>
              <a:rPr lang="en-GB" dirty="0"/>
              <a:t> on Twitter……</a:t>
            </a:r>
          </a:p>
          <a:p>
            <a:endParaRPr lang="en-GB" dirty="0"/>
          </a:p>
        </p:txBody>
      </p:sp>
      <p:pic>
        <p:nvPicPr>
          <p:cNvPr id="2050" name="Picture 2" descr="C:\Users\Vicky\AppData\Local\Microsoft\Windows\INetCache\IE\44H8UIFZ\law-clip-art-5[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880" y="2238375"/>
            <a:ext cx="2562225" cy="23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1631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Legal aid statistics</a:t>
            </a:r>
          </a:p>
        </p:txBody>
      </p:sp>
      <p:sp>
        <p:nvSpPr>
          <p:cNvPr id="3" name="Content Placeholder 2"/>
          <p:cNvSpPr>
            <a:spLocks noGrp="1"/>
          </p:cNvSpPr>
          <p:nvPr>
            <p:ph idx="1"/>
          </p:nvPr>
        </p:nvSpPr>
        <p:spPr/>
        <p:txBody>
          <a:bodyPr>
            <a:normAutofit fontScale="77500" lnSpcReduction="20000"/>
          </a:bodyPr>
          <a:lstStyle/>
          <a:p>
            <a:r>
              <a:rPr lang="en-GB" dirty="0"/>
              <a:t>Over 2,500 legal aid providers in 2012 </a:t>
            </a:r>
          </a:p>
          <a:p>
            <a:r>
              <a:rPr lang="en-GB" dirty="0"/>
              <a:t>Now - about 1,800</a:t>
            </a:r>
          </a:p>
          <a:p>
            <a:endParaRPr lang="en-GB" dirty="0"/>
          </a:p>
          <a:p>
            <a:r>
              <a:rPr lang="en-GB" dirty="0"/>
              <a:t>Crime and civil legal aid £2.1 billion pre LASPO </a:t>
            </a:r>
          </a:p>
          <a:p>
            <a:r>
              <a:rPr lang="en-GB" dirty="0"/>
              <a:t>Around £1.6 billion now (mostly crime) </a:t>
            </a:r>
          </a:p>
          <a:p>
            <a:endParaRPr lang="en-GB" dirty="0"/>
          </a:p>
          <a:p>
            <a:r>
              <a:rPr lang="en-GB" dirty="0"/>
              <a:t>Before LASPO scope changes, 925,200 ‘acts of assistance’</a:t>
            </a:r>
          </a:p>
          <a:p>
            <a:r>
              <a:rPr lang="en-GB" dirty="0"/>
              <a:t>2013-14 - 441,500 </a:t>
            </a:r>
          </a:p>
          <a:p>
            <a:endParaRPr lang="en-GB" dirty="0"/>
          </a:p>
          <a:p>
            <a:r>
              <a:rPr lang="en-GB" dirty="0"/>
              <a:t>2/3rds decrease in Legal Help (i.e. advice and assistance not involving the issue of legal proceedings) across all civil categories</a:t>
            </a:r>
          </a:p>
        </p:txBody>
      </p:sp>
    </p:spTree>
    <p:extLst>
      <p:ext uri="{BB962C8B-B14F-4D97-AF65-F5344CB8AC3E}">
        <p14:creationId xmlns:p14="http://schemas.microsoft.com/office/powerpoint/2010/main" val="814060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900" dirty="0"/>
              <a:t>Civil legal aid </a:t>
            </a:r>
            <a:br>
              <a:rPr lang="en-GB" dirty="0"/>
            </a:br>
            <a:endParaRPr lang="en-GB" dirty="0"/>
          </a:p>
        </p:txBody>
      </p:sp>
      <p:sp>
        <p:nvSpPr>
          <p:cNvPr id="3" name="Content Placeholder 2"/>
          <p:cNvSpPr>
            <a:spLocks noGrp="1"/>
          </p:cNvSpPr>
          <p:nvPr>
            <p:ph idx="1"/>
          </p:nvPr>
        </p:nvSpPr>
        <p:spPr/>
        <p:txBody>
          <a:bodyPr>
            <a:normAutofit/>
          </a:bodyPr>
          <a:lstStyle/>
          <a:p>
            <a:r>
              <a:rPr lang="en-GB" b="1" dirty="0"/>
              <a:t> </a:t>
            </a:r>
            <a:r>
              <a:rPr lang="en-GB" dirty="0"/>
              <a:t>The top three civil areas of law are:</a:t>
            </a:r>
          </a:p>
          <a:p>
            <a:r>
              <a:rPr lang="en-GB" dirty="0"/>
              <a:t> </a:t>
            </a:r>
          </a:p>
          <a:p>
            <a:pPr lvl="0"/>
            <a:r>
              <a:rPr lang="en-GB" dirty="0"/>
              <a:t>Mental health - £40m a year </a:t>
            </a:r>
          </a:p>
          <a:p>
            <a:pPr lvl="0"/>
            <a:r>
              <a:rPr lang="en-GB" dirty="0"/>
              <a:t>Immigration/asylum - £40m a year </a:t>
            </a:r>
          </a:p>
          <a:p>
            <a:r>
              <a:rPr lang="en-GB" dirty="0"/>
              <a:t>Housing - £30m a year</a:t>
            </a:r>
          </a:p>
          <a:p>
            <a:r>
              <a:rPr lang="en-GB" dirty="0"/>
              <a:t>BUT housing cases have halved post LASPO</a:t>
            </a:r>
          </a:p>
        </p:txBody>
      </p:sp>
    </p:spTree>
    <p:extLst>
      <p:ext uri="{BB962C8B-B14F-4D97-AF65-F5344CB8AC3E}">
        <p14:creationId xmlns:p14="http://schemas.microsoft.com/office/powerpoint/2010/main" val="3218966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What’s in scope now? </a:t>
            </a:r>
            <a:br>
              <a:rPr lang="en-GB" dirty="0"/>
            </a:br>
            <a:r>
              <a:rPr lang="en-GB" dirty="0"/>
              <a:t>LASPO schedule 1</a:t>
            </a:r>
          </a:p>
        </p:txBody>
      </p:sp>
      <p:sp>
        <p:nvSpPr>
          <p:cNvPr id="3" name="Content Placeholder 2"/>
          <p:cNvSpPr>
            <a:spLocks noGrp="1"/>
          </p:cNvSpPr>
          <p:nvPr>
            <p:ph idx="1"/>
          </p:nvPr>
        </p:nvSpPr>
        <p:spPr/>
        <p:txBody>
          <a:bodyPr>
            <a:normAutofit fontScale="70000" lnSpcReduction="20000"/>
          </a:bodyPr>
          <a:lstStyle/>
          <a:p>
            <a:pPr lvl="0"/>
            <a:r>
              <a:rPr lang="en-GB" dirty="0"/>
              <a:t>Judicial review and public law</a:t>
            </a:r>
          </a:p>
          <a:p>
            <a:pPr lvl="0"/>
            <a:r>
              <a:rPr lang="en-GB" dirty="0"/>
              <a:t>Homelessness, i.e. eviction/possession proceedings, statutory applications</a:t>
            </a:r>
          </a:p>
          <a:p>
            <a:pPr lvl="0"/>
            <a:r>
              <a:rPr lang="en-GB" dirty="0"/>
              <a:t>Discrimination (both workplace and consumer) and equality law</a:t>
            </a:r>
          </a:p>
          <a:p>
            <a:pPr lvl="0"/>
            <a:r>
              <a:rPr lang="en-GB" dirty="0"/>
              <a:t>Public law family, child care/protection cases</a:t>
            </a:r>
          </a:p>
          <a:p>
            <a:pPr lvl="0"/>
            <a:r>
              <a:rPr lang="en-GB" dirty="0"/>
              <a:t>Domestic violence/abuse and related cases</a:t>
            </a:r>
          </a:p>
          <a:p>
            <a:pPr lvl="0"/>
            <a:r>
              <a:rPr lang="en-GB" dirty="0"/>
              <a:t>Family mediation</a:t>
            </a:r>
          </a:p>
          <a:p>
            <a:pPr lvl="0"/>
            <a:r>
              <a:rPr lang="en-GB" dirty="0"/>
              <a:t>Human Rights</a:t>
            </a:r>
          </a:p>
          <a:p>
            <a:pPr lvl="0"/>
            <a:r>
              <a:rPr lang="en-GB" dirty="0"/>
              <a:t>Civil Liberties</a:t>
            </a:r>
          </a:p>
          <a:p>
            <a:pPr lvl="0"/>
            <a:r>
              <a:rPr lang="en-GB" dirty="0"/>
              <a:t>Mental health detention and related cases</a:t>
            </a:r>
          </a:p>
          <a:p>
            <a:pPr lvl="0"/>
            <a:r>
              <a:rPr lang="en-GB" dirty="0"/>
              <a:t>Community Care</a:t>
            </a:r>
          </a:p>
          <a:p>
            <a:pPr lvl="0"/>
            <a:r>
              <a:rPr lang="en-GB" dirty="0"/>
              <a:t>Asylum, and legal aid for those in immigration detention facilities</a:t>
            </a:r>
          </a:p>
          <a:p>
            <a:endParaRPr lang="en-GB" dirty="0"/>
          </a:p>
        </p:txBody>
      </p:sp>
    </p:spTree>
    <p:extLst>
      <p:ext uri="{BB962C8B-B14F-4D97-AF65-F5344CB8AC3E}">
        <p14:creationId xmlns:p14="http://schemas.microsoft.com/office/powerpoint/2010/main" val="3495839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Telephone gateway</a:t>
            </a:r>
          </a:p>
        </p:txBody>
      </p:sp>
      <p:sp>
        <p:nvSpPr>
          <p:cNvPr id="3" name="Content Placeholder 2"/>
          <p:cNvSpPr>
            <a:spLocks noGrp="1"/>
          </p:cNvSpPr>
          <p:nvPr>
            <p:ph idx="1"/>
          </p:nvPr>
        </p:nvSpPr>
        <p:spPr/>
        <p:txBody>
          <a:bodyPr>
            <a:normAutofit fontScale="92500"/>
          </a:bodyPr>
          <a:lstStyle/>
          <a:p>
            <a:r>
              <a:rPr lang="en-GB" dirty="0"/>
              <a:t>Debt (owner occupied housing at risk)</a:t>
            </a:r>
          </a:p>
          <a:p>
            <a:r>
              <a:rPr lang="en-GB" dirty="0"/>
              <a:t>Discrimination </a:t>
            </a:r>
          </a:p>
          <a:p>
            <a:r>
              <a:rPr lang="en-GB" dirty="0"/>
              <a:t>Education (special educational needs) </a:t>
            </a:r>
          </a:p>
          <a:p>
            <a:r>
              <a:rPr lang="en-GB" u="sng" dirty="0"/>
              <a:t>Must use</a:t>
            </a:r>
            <a:r>
              <a:rPr lang="en-GB" dirty="0"/>
              <a:t> the Civil Legal Advice Telephone service</a:t>
            </a:r>
          </a:p>
          <a:p>
            <a:r>
              <a:rPr lang="en-GB" b="1" dirty="0"/>
              <a:t>0345 345 4 345 </a:t>
            </a:r>
            <a:endParaRPr lang="en-GB" dirty="0"/>
          </a:p>
          <a:p>
            <a:r>
              <a:rPr lang="en-GB" dirty="0"/>
              <a:t> Advice also on in-scope housing and family matters; but it is not compulsory to go through the telephone service</a:t>
            </a:r>
          </a:p>
          <a:p>
            <a:endParaRPr lang="en-GB" dirty="0"/>
          </a:p>
        </p:txBody>
      </p:sp>
    </p:spTree>
    <p:extLst>
      <p:ext uri="{BB962C8B-B14F-4D97-AF65-F5344CB8AC3E}">
        <p14:creationId xmlns:p14="http://schemas.microsoft.com/office/powerpoint/2010/main" val="27907288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172</TotalTime>
  <Words>2026</Words>
  <Application>Microsoft Office PowerPoint</Application>
  <PresentationFormat>On-screen Show (4:3)</PresentationFormat>
  <Paragraphs>307</Paragraphs>
  <Slides>43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Wingdings</vt:lpstr>
      <vt:lpstr>Office Theme</vt:lpstr>
      <vt:lpstr>Legal aid – what’s in scope?</vt:lpstr>
      <vt:lpstr>Programme</vt:lpstr>
      <vt:lpstr>How we got here</vt:lpstr>
      <vt:lpstr>LASPO Cuts </vt:lpstr>
      <vt:lpstr>LASPO impact </vt:lpstr>
      <vt:lpstr>Legal aid statistics</vt:lpstr>
      <vt:lpstr>Civil legal aid  </vt:lpstr>
      <vt:lpstr>What’s in scope now?  LASPO schedule 1</vt:lpstr>
      <vt:lpstr>Telephone gateway</vt:lpstr>
      <vt:lpstr>Green list – legal aid is available</vt:lpstr>
      <vt:lpstr>Green list – legal aid is available</vt:lpstr>
      <vt:lpstr>Green list – legal aid is available</vt:lpstr>
      <vt:lpstr>Green list – legal aid is available</vt:lpstr>
      <vt:lpstr>Green list – legal aid is available</vt:lpstr>
      <vt:lpstr>Green list – legal aid is available</vt:lpstr>
      <vt:lpstr>Green list – legal aid is available</vt:lpstr>
      <vt:lpstr>Green list – legal aid is available</vt:lpstr>
      <vt:lpstr>Green list – legal aid is available</vt:lpstr>
      <vt:lpstr>Green list – legal aid is available</vt:lpstr>
      <vt:lpstr>Legal aid available – conditions </vt:lpstr>
      <vt:lpstr>Legal aid available – conditions </vt:lpstr>
      <vt:lpstr>Legal aid available – conditions </vt:lpstr>
      <vt:lpstr>Legal aid generally not available for </vt:lpstr>
      <vt:lpstr>Legal aid generally not available for </vt:lpstr>
      <vt:lpstr>Legal aid generally not available for </vt:lpstr>
      <vt:lpstr>Legal aid generally not available for </vt:lpstr>
      <vt:lpstr>LASPO S.10 - Exceptional case funding </vt:lpstr>
      <vt:lpstr>LASPO S.10 - Exceptional case funding </vt:lpstr>
      <vt:lpstr>LASPO S.10 - Exceptional case funding </vt:lpstr>
      <vt:lpstr>Exceptional case funding - case study</vt:lpstr>
      <vt:lpstr>In scope? Non means tested</vt:lpstr>
      <vt:lpstr>In scope? Eligibility waivers</vt:lpstr>
      <vt:lpstr>Means and merits tests</vt:lpstr>
      <vt:lpstr>Income passporting benefits </vt:lpstr>
      <vt:lpstr>Merits test for Legal Help</vt:lpstr>
      <vt:lpstr>Merits test for Legal Help</vt:lpstr>
      <vt:lpstr>Merits test for Legal Representation</vt:lpstr>
      <vt:lpstr>Signposting and referral</vt:lpstr>
      <vt:lpstr>When might you refer?</vt:lpstr>
      <vt:lpstr>Guidelines for successful signpost/referral</vt:lpstr>
      <vt:lpstr>Guidelines for successful signpost/referral</vt:lpstr>
      <vt:lpstr>Is legal aid available for?</vt:lpstr>
      <vt:lpstr>Is legal aid available for?</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Vicky Ling</dc:creator>
  <cp:lastModifiedBy>vicky ling</cp:lastModifiedBy>
  <cp:revision>23</cp:revision>
  <cp:lastPrinted>2018-02-28T13:10:25Z</cp:lastPrinted>
  <dcterms:created xsi:type="dcterms:W3CDTF">2018-02-28T10:18:26Z</dcterms:created>
  <dcterms:modified xsi:type="dcterms:W3CDTF">2018-03-04T12:15:28Z</dcterms:modified>
</cp:coreProperties>
</file>